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68" r:id="rId2"/>
    <p:sldId id="270" r:id="rId3"/>
    <p:sldId id="497" r:id="rId4"/>
    <p:sldId id="367" r:id="rId5"/>
    <p:sldId id="274" r:id="rId6"/>
    <p:sldId id="364" r:id="rId7"/>
    <p:sldId id="491" r:id="rId8"/>
    <p:sldId id="492" r:id="rId9"/>
    <p:sldId id="494" r:id="rId10"/>
    <p:sldId id="365" r:id="rId11"/>
    <p:sldId id="368" r:id="rId12"/>
    <p:sldId id="480" r:id="rId13"/>
    <p:sldId id="481" r:id="rId14"/>
    <p:sldId id="483" r:id="rId15"/>
    <p:sldId id="495" r:id="rId16"/>
    <p:sldId id="499" r:id="rId17"/>
    <p:sldId id="443" r:id="rId18"/>
    <p:sldId id="278" r:id="rId19"/>
    <p:sldId id="354" r:id="rId20"/>
    <p:sldId id="347" r:id="rId21"/>
    <p:sldId id="486" r:id="rId22"/>
    <p:sldId id="487" r:id="rId23"/>
    <p:sldId id="484" r:id="rId24"/>
    <p:sldId id="485" r:id="rId25"/>
    <p:sldId id="500" r:id="rId26"/>
    <p:sldId id="359" r:id="rId27"/>
    <p:sldId id="478" r:id="rId28"/>
    <p:sldId id="493" r:id="rId29"/>
    <p:sldId id="342" r:id="rId30"/>
    <p:sldId id="501" r:id="rId31"/>
    <p:sldId id="275" r:id="rId32"/>
    <p:sldId id="504" r:id="rId33"/>
    <p:sldId id="505" r:id="rId34"/>
    <p:sldId id="357" r:id="rId35"/>
    <p:sldId id="358" r:id="rId36"/>
    <p:sldId id="280" r:id="rId37"/>
    <p:sldId id="279" r:id="rId38"/>
    <p:sldId id="345" r:id="rId39"/>
    <p:sldId id="489" r:id="rId40"/>
    <p:sldId id="502" r:id="rId41"/>
    <p:sldId id="281" r:id="rId42"/>
    <p:sldId id="506" r:id="rId43"/>
    <p:sldId id="363" r:id="rId44"/>
    <p:sldId id="271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5AA5DE"/>
    <a:srgbClr val="117457"/>
    <a:srgbClr val="FFFFFF"/>
    <a:srgbClr val="196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88746" autoAdjust="0"/>
  </p:normalViewPr>
  <p:slideViewPr>
    <p:cSldViewPr snapToGrid="0">
      <p:cViewPr varScale="1">
        <p:scale>
          <a:sx n="124" d="100"/>
          <a:sy n="124" d="100"/>
        </p:scale>
        <p:origin x="14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0C222-97C0-4B70-ACDD-E66639EAD96B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94774-0824-4F4F-BB73-1B96461CD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32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786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731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45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50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63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68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27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27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27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2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253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29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27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03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需要先讲</a:t>
            </a:r>
            <a:r>
              <a:rPr lang="en-US" altLang="zh-CN" dirty="0"/>
              <a:t>SPI</a:t>
            </a:r>
            <a:r>
              <a:rPr lang="zh-CN" altLang="en-US" dirty="0"/>
              <a:t>结构体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844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XIP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即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eXecute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In Place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，在芯片内执行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57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XIP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即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eXecute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In Place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，在芯片内执行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589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XIP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即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eXecute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In Place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，在芯片内执行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21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233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437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233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43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537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43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384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2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71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62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4774-0824-4F4F-BB73-1B96461CD59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1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1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3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36899BE1-AA56-4470-8952-F397C1E7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676" y="2242260"/>
            <a:ext cx="4358648" cy="52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spcBef>
                <a:spcPts val="281"/>
              </a:spcBef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32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</a:t>
            </a:r>
            <a:endParaRPr lang="en-US" altLang="zh-CN" sz="32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1807C6-1692-424B-B9DB-230F89F3B648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D3D028-3C92-46CD-A118-F75177DA55A6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03AE01-D991-4A3E-8B7C-2755336273D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B7756F9-2040-4BEB-ACDB-C8DE071EC956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B286EBC-22EB-430C-B87C-1F83BCD0D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3755B293-416A-49C1-B195-51B14A3827F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</p:spTree>
    <p:extLst>
      <p:ext uri="{BB962C8B-B14F-4D97-AF65-F5344CB8AC3E}">
        <p14:creationId xmlns:p14="http://schemas.microsoft.com/office/powerpoint/2010/main" val="24461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110A82-E564-0B00-77C1-451397EAB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6" y="887633"/>
            <a:ext cx="7731259" cy="2826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39">
            <a:extLst>
              <a:ext uri="{FF2B5EF4-FFF2-40B4-BE49-F238E27FC236}">
                <a16:creationId xmlns:a16="http://schemas.microsoft.com/office/drawing/2014/main" id="{31038007-E5AF-4CCE-198A-991246E1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76" y="3669688"/>
            <a:ext cx="631146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命令序列由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交替字节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空周期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以及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个阶段组成。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35" y="469010"/>
            <a:ext cx="4416261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命令序列（间接模式 或 内存映射模式）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C3D599DC-76EB-8FE7-7096-6240209C5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76" y="4386097"/>
            <a:ext cx="2095699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个阶段支持的配置：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B4A93F5-2E5C-0FE3-E75C-996EB1957272}"/>
              </a:ext>
            </a:extLst>
          </p:cNvPr>
          <p:cNvSpPr/>
          <p:nvPr/>
        </p:nvSpPr>
        <p:spPr>
          <a:xfrm>
            <a:off x="2771775" y="4386096"/>
            <a:ext cx="153616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是否启动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5CA496D-5F89-734E-482F-89ED935B370E}"/>
              </a:ext>
            </a:extLst>
          </p:cNvPr>
          <p:cNvSpPr/>
          <p:nvPr/>
        </p:nvSpPr>
        <p:spPr>
          <a:xfrm>
            <a:off x="4662488" y="4386096"/>
            <a:ext cx="153616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长度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A7A39A2-C6AD-9632-949F-7B762B00BEEB}"/>
              </a:ext>
            </a:extLst>
          </p:cNvPr>
          <p:cNvSpPr/>
          <p:nvPr/>
        </p:nvSpPr>
        <p:spPr>
          <a:xfrm>
            <a:off x="6553200" y="4386096"/>
            <a:ext cx="153616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传输数据线</a:t>
            </a: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7A162388-9F12-4515-90A2-1ACC202A3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76" y="4000138"/>
            <a:ext cx="631146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一般情况下，进行数据读写包括：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指令、地址和数据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阶段。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124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3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6" name="矩形 39">
            <a:extLst>
              <a:ext uri="{FF2B5EF4-FFF2-40B4-BE49-F238E27FC236}">
                <a16:creationId xmlns:a16="http://schemas.microsoft.com/office/drawing/2014/main" id="{31038007-E5AF-4CCE-198A-991246E1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48" y="628316"/>
            <a:ext cx="1511352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指令阶段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B4A93F5-2E5C-0FE3-E75C-996EB1957272}"/>
              </a:ext>
            </a:extLst>
          </p:cNvPr>
          <p:cNvSpPr/>
          <p:nvPr/>
        </p:nvSpPr>
        <p:spPr>
          <a:xfrm>
            <a:off x="6897083" y="1213248"/>
            <a:ext cx="138901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是否启动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A7A39A2-C6AD-9632-949F-7B762B00BEEB}"/>
              </a:ext>
            </a:extLst>
          </p:cNvPr>
          <p:cNvSpPr/>
          <p:nvPr/>
        </p:nvSpPr>
        <p:spPr>
          <a:xfrm>
            <a:off x="6897081" y="1915312"/>
            <a:ext cx="1389017" cy="292371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传输数据线</a:t>
            </a: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E20700DD-34F3-0094-C1A6-EFF3D1FC5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88" y="988131"/>
            <a:ext cx="3244959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主机向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发送操作指令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EF09E8E2-F7BF-DC55-C9C9-7F0E55E57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13" y="1597574"/>
            <a:ext cx="619034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指令阶段可以一次发送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单线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5FF546E-C24C-D989-DB73-CF344D73F21C}"/>
              </a:ext>
            </a:extLst>
          </p:cNvPr>
          <p:cNvSpPr/>
          <p:nvPr/>
        </p:nvSpPr>
        <p:spPr>
          <a:xfrm>
            <a:off x="4023646" y="973151"/>
            <a:ext cx="214854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QUADSPI_CCR[7:0]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C3A844C-094C-EB94-2180-F84A56561AF8}"/>
              </a:ext>
            </a:extLst>
          </p:cNvPr>
          <p:cNvSpPr/>
          <p:nvPr/>
        </p:nvSpPr>
        <p:spPr>
          <a:xfrm>
            <a:off x="6897081" y="1571450"/>
            <a:ext cx="1935669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QUADSPI_CCR[9:8]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580F0700-49A8-1FB5-BCC5-401BA7FFA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48" y="2237227"/>
            <a:ext cx="1511352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地址阶段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904BF23A-BE8B-C97C-EBAD-A4679334F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12" y="3388321"/>
            <a:ext cx="3584293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主机向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发送地址长度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(1~4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198E2D-8003-12EA-8368-2928AF212FCE}"/>
              </a:ext>
            </a:extLst>
          </p:cNvPr>
          <p:cNvSpPr/>
          <p:nvPr/>
        </p:nvSpPr>
        <p:spPr>
          <a:xfrm>
            <a:off x="4023646" y="3365721"/>
            <a:ext cx="214854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QUADSPI_CCR[13:12]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4E9F66B-68B0-925E-661B-EA2EAFE40FB6}"/>
              </a:ext>
            </a:extLst>
          </p:cNvPr>
          <p:cNvSpPr/>
          <p:nvPr/>
        </p:nvSpPr>
        <p:spPr>
          <a:xfrm>
            <a:off x="6897083" y="3365720"/>
            <a:ext cx="138901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长度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E33012C-64C8-890E-EC8D-A4121F153DA0}"/>
              </a:ext>
            </a:extLst>
          </p:cNvPr>
          <p:cNvSpPr/>
          <p:nvPr/>
        </p:nvSpPr>
        <p:spPr>
          <a:xfrm>
            <a:off x="6897083" y="3772036"/>
            <a:ext cx="138901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是否启动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B623599-3D15-AA32-3C3B-5CB8556B1C66}"/>
              </a:ext>
            </a:extLst>
          </p:cNvPr>
          <p:cNvSpPr/>
          <p:nvPr/>
        </p:nvSpPr>
        <p:spPr>
          <a:xfrm>
            <a:off x="6897081" y="4429666"/>
            <a:ext cx="138901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传输数据线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B6E52221-1B08-F0B0-7A51-613BC55FD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13" y="4123706"/>
            <a:ext cx="619034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地址阶段可以一次发送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3F15015-46BA-7E13-C621-DD540317BC54}"/>
              </a:ext>
            </a:extLst>
          </p:cNvPr>
          <p:cNvSpPr/>
          <p:nvPr/>
        </p:nvSpPr>
        <p:spPr>
          <a:xfrm>
            <a:off x="6897081" y="4097582"/>
            <a:ext cx="214013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QUADSPI_CCR[11:10]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145E5926-5F24-7DA9-E313-A92CEBF61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36" y="2703333"/>
            <a:ext cx="619034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间接模式和自动轮询模式下，待发送地址字节数据存在寄存器中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7C3C882-4FE8-4E04-5272-688E36926B90}"/>
              </a:ext>
            </a:extLst>
          </p:cNvPr>
          <p:cNvSpPr/>
          <p:nvPr/>
        </p:nvSpPr>
        <p:spPr>
          <a:xfrm>
            <a:off x="6890503" y="2687237"/>
            <a:ext cx="1935669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QUADSPI_AR[31:0]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D9B97141-A57F-BFFA-AFEB-261E4382D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193" y="981250"/>
            <a:ext cx="153616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INSTRUCTION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B217BDC2-6853-6534-7150-97D72A72D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193" y="3370235"/>
            <a:ext cx="894809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ADSIZE</a:t>
            </a: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8B265FE6-03FA-ED27-48FB-E47F2DE7C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098" y="1280560"/>
            <a:ext cx="894809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IMODE</a:t>
            </a:r>
          </a:p>
        </p:txBody>
      </p:sp>
      <p:sp>
        <p:nvSpPr>
          <p:cNvPr id="29" name="矩形 39">
            <a:extLst>
              <a:ext uri="{FF2B5EF4-FFF2-40B4-BE49-F238E27FC236}">
                <a16:creationId xmlns:a16="http://schemas.microsoft.com/office/drawing/2014/main" id="{2768EFC7-DC07-C1F5-CFFA-9D5B90C9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099" y="3804165"/>
            <a:ext cx="100159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ADMODE</a:t>
            </a:r>
          </a:p>
        </p:txBody>
      </p:sp>
    </p:spTree>
    <p:extLst>
      <p:ext uri="{BB962C8B-B14F-4D97-AF65-F5344CB8AC3E}">
        <p14:creationId xmlns:p14="http://schemas.microsoft.com/office/powerpoint/2010/main" val="3958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3" grpId="0" animBg="1"/>
      <p:bldP spid="2" grpId="0"/>
      <p:bldP spid="3" grpId="0"/>
      <p:bldP spid="7" grpId="0" animBg="1"/>
      <p:bldP spid="14" grpId="0" animBg="1"/>
      <p:bldP spid="15" grpId="0"/>
      <p:bldP spid="18" grpId="0"/>
      <p:bldP spid="19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10" grpId="0"/>
      <p:bldP spid="17" grpId="0"/>
      <p:bldP spid="20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6" name="矩形 39">
            <a:extLst>
              <a:ext uri="{FF2B5EF4-FFF2-40B4-BE49-F238E27FC236}">
                <a16:creationId xmlns:a16="http://schemas.microsoft.com/office/drawing/2014/main" id="{31038007-E5AF-4CCE-198A-991246E1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73" y="3479485"/>
            <a:ext cx="1801284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空指令周期阶段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E20700DD-34F3-0094-C1A6-EFF3D1FC5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18" y="3893334"/>
            <a:ext cx="694944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1~31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个周期内不发送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接收数据，给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留准备数据阶段时间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580F0700-49A8-1FB5-BCC5-401BA7FFA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73" y="609050"/>
            <a:ext cx="1511352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交替字节阶段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904BF23A-BE8B-C97C-EBAD-A4679334F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18" y="1372633"/>
            <a:ext cx="3247598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发送的交替字节数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198E2D-8003-12EA-8368-2928AF212FCE}"/>
              </a:ext>
            </a:extLst>
          </p:cNvPr>
          <p:cNvSpPr/>
          <p:nvPr/>
        </p:nvSpPr>
        <p:spPr>
          <a:xfrm>
            <a:off x="3906084" y="1350033"/>
            <a:ext cx="214854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QUADSPI_CCR[17:16]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4E9F66B-68B0-925E-661B-EA2EAFE40FB6}"/>
              </a:ext>
            </a:extLst>
          </p:cNvPr>
          <p:cNvSpPr/>
          <p:nvPr/>
        </p:nvSpPr>
        <p:spPr>
          <a:xfrm>
            <a:off x="6879777" y="1350032"/>
            <a:ext cx="1289753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长度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E33012C-64C8-890E-EC8D-A4121F153DA0}"/>
              </a:ext>
            </a:extLst>
          </p:cNvPr>
          <p:cNvSpPr/>
          <p:nvPr/>
        </p:nvSpPr>
        <p:spPr>
          <a:xfrm>
            <a:off x="6879777" y="1756348"/>
            <a:ext cx="1289753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是否启动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B623599-3D15-AA32-3C3B-5CB8556B1C66}"/>
              </a:ext>
            </a:extLst>
          </p:cNvPr>
          <p:cNvSpPr/>
          <p:nvPr/>
        </p:nvSpPr>
        <p:spPr>
          <a:xfrm>
            <a:off x="6879775" y="2413978"/>
            <a:ext cx="1289753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传输数据线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B6E52221-1B08-F0B0-7A51-613BC55FD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18" y="2108018"/>
            <a:ext cx="6496722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交替字节阶段可以一次发送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3F15015-46BA-7E13-C621-DD540317BC54}"/>
              </a:ext>
            </a:extLst>
          </p:cNvPr>
          <p:cNvSpPr/>
          <p:nvPr/>
        </p:nvSpPr>
        <p:spPr>
          <a:xfrm>
            <a:off x="6879774" y="2081894"/>
            <a:ext cx="214013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QUADSPI_CCR[15:14]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C011C3E-C937-EE8D-B1BC-B54316EAD3B4}"/>
              </a:ext>
            </a:extLst>
          </p:cNvPr>
          <p:cNvSpPr/>
          <p:nvPr/>
        </p:nvSpPr>
        <p:spPr>
          <a:xfrm>
            <a:off x="6879773" y="3868240"/>
            <a:ext cx="2140132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QUADSPI_CCR[22:18]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1408DB3-3CFF-24DA-FCC9-C39ECF66CC0E}"/>
              </a:ext>
            </a:extLst>
          </p:cNvPr>
          <p:cNvSpPr/>
          <p:nvPr/>
        </p:nvSpPr>
        <p:spPr>
          <a:xfrm>
            <a:off x="6880068" y="3523155"/>
            <a:ext cx="1289753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是否启动</a:t>
            </a:r>
          </a:p>
        </p:txBody>
      </p:sp>
      <p:sp>
        <p:nvSpPr>
          <p:cNvPr id="29" name="矩形 39">
            <a:extLst>
              <a:ext uri="{FF2B5EF4-FFF2-40B4-BE49-F238E27FC236}">
                <a16:creationId xmlns:a16="http://schemas.microsoft.com/office/drawing/2014/main" id="{33E0E950-A76C-B642-9E38-E13283992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18" y="1723416"/>
            <a:ext cx="3247598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待发送字节内容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A13E26-4E7C-6E43-9069-ADBF928DF0CB}"/>
              </a:ext>
            </a:extLst>
          </p:cNvPr>
          <p:cNvSpPr/>
          <p:nvPr/>
        </p:nvSpPr>
        <p:spPr>
          <a:xfrm>
            <a:off x="3899259" y="1700816"/>
            <a:ext cx="214854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QUADSPI_ABR[31:0]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99504BE3-F615-8BF3-3701-DE01CAACF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17" y="982781"/>
            <a:ext cx="7665849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控制操作方式，连续发送备用字节，以保持设备处于工作模式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内存制造商要求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1A9D7825-A41A-8C2F-B645-A9E488552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17" y="4281374"/>
            <a:ext cx="8624537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 /Dual 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模式下，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强制为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禁用写保护功能，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强制为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禁用保持功能，硬件管理。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D3BB7F-E961-DB93-E662-115506A8D019}"/>
              </a:ext>
            </a:extLst>
          </p:cNvPr>
          <p:cNvSpPr/>
          <p:nvPr/>
        </p:nvSpPr>
        <p:spPr>
          <a:xfrm>
            <a:off x="2221703" y="2739714"/>
            <a:ext cx="5728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一般情况下，交替字节阶段用不到，可以省略。</a:t>
            </a:r>
            <a:endParaRPr lang="zh-CN" altLang="en-US" sz="1600" dirty="0"/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85D70250-C9C8-D2E7-35A3-63E21253F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326" y="1355440"/>
            <a:ext cx="828448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ABSIZE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753CFCF4-BFB8-5D90-BD2E-404E1C96D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528" y="1782701"/>
            <a:ext cx="92742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ABMODE</a:t>
            </a: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744CE710-B3D7-D999-5E13-73530D8CD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528" y="3576296"/>
            <a:ext cx="92742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DCYC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6BA8BBE-D857-4C9A-8C41-43D890678335}"/>
              </a:ext>
            </a:extLst>
          </p:cNvPr>
          <p:cNvSpPr/>
          <p:nvPr/>
        </p:nvSpPr>
        <p:spPr>
          <a:xfrm>
            <a:off x="2018212" y="3487169"/>
            <a:ext cx="4709160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高速通信场景，确保数据信号从输出模式变为输入</a:t>
            </a:r>
          </a:p>
        </p:txBody>
      </p:sp>
    </p:spTree>
    <p:extLst>
      <p:ext uri="{BB962C8B-B14F-4D97-AF65-F5344CB8AC3E}">
        <p14:creationId xmlns:p14="http://schemas.microsoft.com/office/powerpoint/2010/main" val="30795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5" grpId="0"/>
      <p:bldP spid="18" grpId="0"/>
      <p:bldP spid="19" grpId="0" animBg="1"/>
      <p:bldP spid="21" grpId="0" animBg="1"/>
      <p:bldP spid="22" grpId="0" animBg="1"/>
      <p:bldP spid="23" grpId="0" animBg="1"/>
      <p:bldP spid="24" grpId="0"/>
      <p:bldP spid="25" grpId="0" animBg="1"/>
      <p:bldP spid="10" grpId="0" animBg="1"/>
      <p:bldP spid="20" grpId="0" animBg="1"/>
      <p:bldP spid="29" grpId="0"/>
      <p:bldP spid="30" grpId="0" animBg="1"/>
      <p:bldP spid="3" grpId="0"/>
      <p:bldP spid="7" grpId="0"/>
      <p:bldP spid="8" grpId="0"/>
      <p:bldP spid="14" grpId="0"/>
      <p:bldP spid="17" grpId="0"/>
      <p:bldP spid="26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580F0700-49A8-1FB5-BCC5-401BA7FFA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48" y="618281"/>
            <a:ext cx="1511352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数据阶段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904BF23A-BE8B-C97C-EBAD-A4679334F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75" y="1391346"/>
            <a:ext cx="642112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在间接模式和自动轮询模式下，从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接收或发送任意数量的字节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198E2D-8003-12EA-8368-2928AF212FCE}"/>
              </a:ext>
            </a:extLst>
          </p:cNvPr>
          <p:cNvSpPr/>
          <p:nvPr/>
        </p:nvSpPr>
        <p:spPr>
          <a:xfrm>
            <a:off x="5083913" y="973443"/>
            <a:ext cx="214854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QUADSPI_DLR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4E9F66B-68B0-925E-661B-EA2EAFE40FB6}"/>
              </a:ext>
            </a:extLst>
          </p:cNvPr>
          <p:cNvSpPr/>
          <p:nvPr/>
        </p:nvSpPr>
        <p:spPr>
          <a:xfrm>
            <a:off x="7221582" y="1368745"/>
            <a:ext cx="138901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长度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E33012C-64C8-890E-EC8D-A4121F153DA0}"/>
              </a:ext>
            </a:extLst>
          </p:cNvPr>
          <p:cNvSpPr/>
          <p:nvPr/>
        </p:nvSpPr>
        <p:spPr>
          <a:xfrm>
            <a:off x="6881949" y="2384539"/>
            <a:ext cx="153616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是否启动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B623599-3D15-AA32-3C3B-5CB8556B1C66}"/>
              </a:ext>
            </a:extLst>
          </p:cNvPr>
          <p:cNvSpPr/>
          <p:nvPr/>
        </p:nvSpPr>
        <p:spPr>
          <a:xfrm>
            <a:off x="6881949" y="3243520"/>
            <a:ext cx="153616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传输数据线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3F15015-46BA-7E13-C621-DD540317BC54}"/>
              </a:ext>
            </a:extLst>
          </p:cNvPr>
          <p:cNvSpPr/>
          <p:nvPr/>
        </p:nvSpPr>
        <p:spPr>
          <a:xfrm>
            <a:off x="6881949" y="2827648"/>
            <a:ext cx="214013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QUADSPI_CCR[25:24]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39">
            <a:extLst>
              <a:ext uri="{FF2B5EF4-FFF2-40B4-BE49-F238E27FC236}">
                <a16:creationId xmlns:a16="http://schemas.microsoft.com/office/drawing/2014/main" id="{33E0E950-A76C-B642-9E38-E13283992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76" y="2858293"/>
            <a:ext cx="612067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数据阶段可以一次发送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A13E26-4E7C-6E43-9069-ADBF928DF0CB}"/>
              </a:ext>
            </a:extLst>
          </p:cNvPr>
          <p:cNvSpPr/>
          <p:nvPr/>
        </p:nvSpPr>
        <p:spPr>
          <a:xfrm>
            <a:off x="5083913" y="1789647"/>
            <a:ext cx="2148547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QUADSPI_DR[31:0]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39">
            <a:extLst>
              <a:ext uri="{FF2B5EF4-FFF2-40B4-BE49-F238E27FC236}">
                <a16:creationId xmlns:a16="http://schemas.microsoft.com/office/drawing/2014/main" id="{4B579A9B-212D-656D-EAB2-A43FC3D8C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74" y="3723973"/>
            <a:ext cx="693769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数据阶段并不是都需要的，例如在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的擦除操作中，可以跳过数据阶段。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4C231329-FA25-4174-9EF9-DCB85C463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870" y="2508041"/>
            <a:ext cx="84019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DMODE</a:t>
            </a:r>
          </a:p>
        </p:txBody>
      </p:sp>
    </p:spTree>
    <p:extLst>
      <p:ext uri="{BB962C8B-B14F-4D97-AF65-F5344CB8AC3E}">
        <p14:creationId xmlns:p14="http://schemas.microsoft.com/office/powerpoint/2010/main" val="85072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animBg="1"/>
      <p:bldP spid="21" grpId="0" animBg="1"/>
      <p:bldP spid="22" grpId="0" animBg="1"/>
      <p:bldP spid="23" grpId="0" animBg="1"/>
      <p:bldP spid="25" grpId="0" animBg="1"/>
      <p:bldP spid="29" grpId="0"/>
      <p:bldP spid="30" grpId="0" animBg="1"/>
      <p:bldP spid="6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821EF0-32D1-FAF1-0CE4-9599EE49C0B7}"/>
              </a:ext>
            </a:extLst>
          </p:cNvPr>
          <p:cNvSpPr/>
          <p:nvPr/>
        </p:nvSpPr>
        <p:spPr>
          <a:xfrm>
            <a:off x="89121" y="692731"/>
            <a:ext cx="5567101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 FLASH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55BEA7-E3C1-A59D-A80D-4FDABE9182EB}"/>
              </a:ext>
            </a:extLst>
          </p:cNvPr>
          <p:cNvSpPr/>
          <p:nvPr/>
        </p:nvSpPr>
        <p:spPr>
          <a:xfrm>
            <a:off x="389562" y="1114383"/>
            <a:ext cx="7768192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指定要通信的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信息，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QUADSPI_DCR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FSIZE[4:0]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表示外部存储器大小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E80E11-260F-9C20-0E0F-6560AE93E37D}"/>
              </a:ext>
            </a:extLst>
          </p:cNvPr>
          <p:cNvSpPr/>
          <p:nvPr/>
        </p:nvSpPr>
        <p:spPr>
          <a:xfrm>
            <a:off x="389562" y="1437020"/>
            <a:ext cx="7768192" cy="707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FSIZE+1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是对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寻址所需的地址位数。在间接模式下，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容量最高可达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4GB(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位进行寻址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，但在内存映射模式下的可寻址空间限制为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256MB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DD7383-BA79-52E8-6156-575A9BA29C64}"/>
              </a:ext>
            </a:extLst>
          </p:cNvPr>
          <p:cNvSpPr/>
          <p:nvPr/>
        </p:nvSpPr>
        <p:spPr>
          <a:xfrm>
            <a:off x="389562" y="2700288"/>
            <a:ext cx="7768192" cy="102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时钟模式，即片选拉高时，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时钟极性。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CKMODE = 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为高电平期间保持低电平，为模式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CKMODE = 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为高电平期间保持高电平，为模式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802F08-66E6-4ECC-B85C-5C68B4991958}"/>
              </a:ext>
            </a:extLst>
          </p:cNvPr>
          <p:cNvSpPr/>
          <p:nvPr/>
        </p:nvSpPr>
        <p:spPr>
          <a:xfrm>
            <a:off x="389562" y="3934193"/>
            <a:ext cx="7768192" cy="386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片选高电平时间，片选在发送至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命令间保持高电平的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周期数。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BC7BE5-E1EE-4E4D-9A76-1727518AFAE4}"/>
              </a:ext>
            </a:extLst>
          </p:cNvPr>
          <p:cNvSpPr txBox="1"/>
          <p:nvPr/>
        </p:nvSpPr>
        <p:spPr>
          <a:xfrm>
            <a:off x="2841139" y="2060661"/>
            <a:ext cx="4617720" cy="483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Fcap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=2^</a:t>
            </a:r>
            <a:r>
              <a:rPr lang="en-US" altLang="zh-CN" sz="18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[FSIZE+1]</a:t>
            </a:r>
            <a:endParaRPr lang="zh-CN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81B589-3E0D-484A-842F-4776E539BCB9}"/>
              </a:ext>
            </a:extLst>
          </p:cNvPr>
          <p:cNvSpPr/>
          <p:nvPr/>
        </p:nvSpPr>
        <p:spPr>
          <a:xfrm>
            <a:off x="389562" y="4284093"/>
            <a:ext cx="3656083" cy="386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看器件手册中，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tSHSLx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6F7F5FB-D291-4401-A8D6-2B17BE5AC2E3}"/>
              </a:ext>
            </a:extLst>
          </p:cNvPr>
          <p:cNvSpPr/>
          <p:nvPr/>
        </p:nvSpPr>
        <p:spPr>
          <a:xfrm>
            <a:off x="5545863" y="2193830"/>
            <a:ext cx="33015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W25Q128  FSIZE[4:0]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</a:t>
            </a:r>
          </a:p>
          <a:p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W25Q256  FSIZE[4:0]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50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3" grpId="0"/>
      <p:bldP spid="14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821EF0-32D1-FAF1-0CE4-9599EE49C0B7}"/>
              </a:ext>
            </a:extLst>
          </p:cNvPr>
          <p:cNvSpPr/>
          <p:nvPr/>
        </p:nvSpPr>
        <p:spPr>
          <a:xfrm>
            <a:off x="102184" y="560218"/>
            <a:ext cx="1922559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 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中断类型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2EC27-A3B9-5056-811F-394288EF1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49" y="1002151"/>
            <a:ext cx="7199953" cy="28228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B0CEED-B3C6-9016-264B-5972D2230415}"/>
              </a:ext>
            </a:extLst>
          </p:cNvPr>
          <p:cNvSpPr/>
          <p:nvPr/>
        </p:nvSpPr>
        <p:spPr>
          <a:xfrm>
            <a:off x="687904" y="3905874"/>
            <a:ext cx="8280836" cy="707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超时，状态匹配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状态轮询模式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达到阈值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间接模式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、传输完成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间接模式下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DLR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指定字节数的数据已经发送完成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、传输错误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间接模式下地址越界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620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858" y="726318"/>
            <a:ext cx="4560823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相关寄存器介绍（熟悉）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9CA31A-FF67-45F4-9BAA-98614AE8A97B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D021E4-481D-4FC8-A214-7DA1A610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B1E54E8-8B59-41B6-A9B0-9D818A7824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F6947-1625-4EEF-9415-B6690D25E85E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B1914D-B009-400A-932F-C17859F40C8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79DFEA-EFF2-4A9C-BBEB-F7FA9768A9AA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23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775CB62F-BCD2-4B45-8DF3-11C6CB5E4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559639"/>
              </p:ext>
            </p:extLst>
          </p:nvPr>
        </p:nvGraphicFramePr>
        <p:xfrm>
          <a:off x="533511" y="1166765"/>
          <a:ext cx="8197766" cy="295796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3054296969"/>
                    </a:ext>
                  </a:extLst>
                </a:gridCol>
                <a:gridCol w="2149766">
                  <a:extLst>
                    <a:ext uri="{9D8B030D-6E8A-4147-A177-3AD203B41FA5}">
                      <a16:colId xmlns:a16="http://schemas.microsoft.com/office/drawing/2014/main" val="1296920376"/>
                    </a:ext>
                  </a:extLst>
                </a:gridCol>
                <a:gridCol w="4500000">
                  <a:extLst>
                    <a:ext uri="{9D8B030D-6E8A-4147-A177-3AD203B41FA5}">
                      <a16:colId xmlns:a16="http://schemas.microsoft.com/office/drawing/2014/main" val="3071798475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名称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作用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0182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baseline="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QUADSPI_CR</a:t>
                      </a:r>
                      <a:endParaRPr lang="zh-CN" sz="1600" b="0" kern="100" baseline="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控制寄存器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用于配置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基本参数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60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QUADSPI_DCR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器件配置寄存器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用于配置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QSPI-FLASH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的基本参数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5018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QUADSPI_CCR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通信配置寄存器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用于配置命令序列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1248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QUADSPI_SR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状态寄存器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用于查看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情况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9475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QUADSPI_FCR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标志清零寄存器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用于清除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的状态标记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23295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QUADSPI_DLR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数据长度寄存器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用于设置传输长度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1715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QUADSPI_AR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地址寄存器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用于指定发送到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FLASH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的地址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5139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QUADSPI_DR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用于指定与外部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SPI FLASH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设备交换的数据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938194"/>
                  </a:ext>
                </a:extLst>
              </a:tr>
            </a:tbl>
          </a:graphicData>
        </a:graphic>
      </p:graphicFrame>
      <p:pic>
        <p:nvPicPr>
          <p:cNvPr id="38" name="图片 37">
            <a:extLst>
              <a:ext uri="{FF2B5EF4-FFF2-40B4-BE49-F238E27FC236}">
                <a16:creationId xmlns:a16="http://schemas.microsoft.com/office/drawing/2014/main" id="{43117C46-198B-40FB-97E5-644DA0708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AD02AEB-501A-43AC-B876-61FFB5F4BFD7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29F348-E9A6-4149-9B1F-274937337C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2E1E658E-E2AF-463B-BF0C-88AC22E8F74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C7C832-4654-4C38-878A-5479194C435F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541555-7671-4738-89C3-ABD4236C927B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B0D622-1CD4-457D-97EC-EB1059198C7F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矩形 39">
            <a:extLst>
              <a:ext uri="{FF2B5EF4-FFF2-40B4-BE49-F238E27FC236}">
                <a16:creationId xmlns:a16="http://schemas.microsoft.com/office/drawing/2014/main" id="{1D3820B9-39D3-43AC-A175-26E7E8C46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88" y="455771"/>
            <a:ext cx="5838241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相关寄存器介绍（熟悉）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72315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597" y="6535"/>
            <a:ext cx="2134870" cy="83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控制寄存器（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QSPI_CR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7306CCD-B0C0-46C7-828B-1DFA6C07E989}"/>
              </a:ext>
            </a:extLst>
          </p:cNvPr>
          <p:cNvSpPr/>
          <p:nvPr/>
        </p:nvSpPr>
        <p:spPr>
          <a:xfrm>
            <a:off x="7132535" y="1364949"/>
            <a:ext cx="1443392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速度频率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BC25927-FBFE-4040-883C-04FFBEC4381E}"/>
              </a:ext>
            </a:extLst>
          </p:cNvPr>
          <p:cNvSpPr/>
          <p:nvPr/>
        </p:nvSpPr>
        <p:spPr>
          <a:xfrm>
            <a:off x="7132535" y="1824347"/>
            <a:ext cx="1443392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阈值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BDB48A1-56AE-44EF-884D-7BAD0FFC647C}"/>
              </a:ext>
            </a:extLst>
          </p:cNvPr>
          <p:cNvSpPr/>
          <p:nvPr/>
        </p:nvSpPr>
        <p:spPr>
          <a:xfrm>
            <a:off x="7132535" y="2283745"/>
            <a:ext cx="1443392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D7A895B-47F8-490E-B010-158A4459E064}"/>
              </a:ext>
            </a:extLst>
          </p:cNvPr>
          <p:cNvSpPr/>
          <p:nvPr/>
        </p:nvSpPr>
        <p:spPr>
          <a:xfrm>
            <a:off x="7132535" y="2743143"/>
            <a:ext cx="1443392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闪存模式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62CDF58-F333-4C71-8564-8CECB3B119D9}"/>
              </a:ext>
            </a:extLst>
          </p:cNvPr>
          <p:cNvSpPr/>
          <p:nvPr/>
        </p:nvSpPr>
        <p:spPr>
          <a:xfrm>
            <a:off x="7132535" y="3202541"/>
            <a:ext cx="1443392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采样移位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9393B19-2775-4A4A-93AA-871DE28CCFE5}"/>
              </a:ext>
            </a:extLst>
          </p:cNvPr>
          <p:cNvSpPr/>
          <p:nvPr/>
        </p:nvSpPr>
        <p:spPr>
          <a:xfrm>
            <a:off x="7132535" y="4121337"/>
            <a:ext cx="1443392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DCB5342-84D7-48CD-9DFC-8AFE3ECFA0D6}"/>
              </a:ext>
            </a:extLst>
          </p:cNvPr>
          <p:cNvSpPr/>
          <p:nvPr/>
        </p:nvSpPr>
        <p:spPr>
          <a:xfrm>
            <a:off x="7132535" y="3661939"/>
            <a:ext cx="1443392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382736-B1F4-91BA-A9B7-B0A2C398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38551"/>
            <a:ext cx="5944360" cy="28439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B69B5C-1462-8DB9-A085-4C6530B98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3" y="2746512"/>
            <a:ext cx="5691121" cy="22504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5B83F34-0DD0-45B1-9B48-91C61844DEF4}"/>
              </a:ext>
            </a:extLst>
          </p:cNvPr>
          <p:cNvSpPr/>
          <p:nvPr/>
        </p:nvSpPr>
        <p:spPr>
          <a:xfrm>
            <a:off x="485319" y="2054339"/>
            <a:ext cx="86521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W25Q128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最大支持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133MHz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F767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可设置为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，二分频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(216/2)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108MHz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 = 9.2ns</a:t>
            </a:r>
          </a:p>
          <a:p>
            <a:r>
              <a:rPr lang="en-US" altLang="zh-CN" sz="1400" dirty="0"/>
              <a:t>	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H750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可设置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，二分频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(220/2)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110Mz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 = 9.1 ns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769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08DA78-65AE-186E-B836-6E27AD61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2"/>
            <a:ext cx="6176711" cy="1982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851A3E-BE53-F986-6454-AA2FAC07D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15" y="1984918"/>
            <a:ext cx="5923785" cy="1287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F6C24D-B43F-032F-D3EC-3448A4B9B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2" y="3275626"/>
            <a:ext cx="4972901" cy="187490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80C6174-D0C9-583A-3C6A-38C194936416}"/>
              </a:ext>
            </a:extLst>
          </p:cNvPr>
          <p:cNvSpPr/>
          <p:nvPr/>
        </p:nvSpPr>
        <p:spPr>
          <a:xfrm>
            <a:off x="3529577" y="544595"/>
            <a:ext cx="3301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要看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 FLASH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连接到芯片的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BK</a:t>
            </a:r>
            <a:r>
              <a:rPr lang="en-US" altLang="zh-CN" sz="14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8C40B2-BA13-2830-B049-B52DEBCFFFE3}"/>
              </a:ext>
            </a:extLst>
          </p:cNvPr>
          <p:cNvSpPr/>
          <p:nvPr/>
        </p:nvSpPr>
        <p:spPr>
          <a:xfrm>
            <a:off x="3529577" y="1529155"/>
            <a:ext cx="3301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单闪存模式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06453B-32F5-EA90-AA02-C3114306B12A}"/>
              </a:ext>
            </a:extLst>
          </p:cNvPr>
          <p:cNvSpPr/>
          <p:nvPr/>
        </p:nvSpPr>
        <p:spPr>
          <a:xfrm>
            <a:off x="3529577" y="2583934"/>
            <a:ext cx="3301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移位半个周期采集，确保数据稳定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2803BB-5058-9B71-C143-84193D9AF1FF}"/>
              </a:ext>
            </a:extLst>
          </p:cNvPr>
          <p:cNvSpPr/>
          <p:nvPr/>
        </p:nvSpPr>
        <p:spPr>
          <a:xfrm>
            <a:off x="3529577" y="4733947"/>
            <a:ext cx="3301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的使能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E3B0FF-D12A-CA25-2887-0F98D0B11AA2}"/>
              </a:ext>
            </a:extLst>
          </p:cNvPr>
          <p:cNvSpPr/>
          <p:nvPr/>
        </p:nvSpPr>
        <p:spPr>
          <a:xfrm>
            <a:off x="3529577" y="4097138"/>
            <a:ext cx="3301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读写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数据时有可能用到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76279A-8E78-4EDF-B085-6A8EB9359309}"/>
              </a:ext>
            </a:extLst>
          </p:cNvPr>
          <p:cNvSpPr/>
          <p:nvPr/>
        </p:nvSpPr>
        <p:spPr>
          <a:xfrm>
            <a:off x="1181294" y="346475"/>
            <a:ext cx="1577340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23B4A6-0A8D-48DA-BD58-CB0B7D66B29B}"/>
              </a:ext>
            </a:extLst>
          </p:cNvPr>
          <p:cNvSpPr/>
          <p:nvPr/>
        </p:nvSpPr>
        <p:spPr>
          <a:xfrm>
            <a:off x="1181294" y="1445335"/>
            <a:ext cx="1577340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C3D0D9-0B63-4E82-9414-FBCDB68C41D1}"/>
              </a:ext>
            </a:extLst>
          </p:cNvPr>
          <p:cNvSpPr/>
          <p:nvPr/>
        </p:nvSpPr>
        <p:spPr>
          <a:xfrm>
            <a:off x="1181294" y="2716529"/>
            <a:ext cx="1577340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9EC6D0-11D5-4AF6-B5A4-AA87DB46C93F}"/>
              </a:ext>
            </a:extLst>
          </p:cNvPr>
          <p:cNvSpPr/>
          <p:nvPr/>
        </p:nvSpPr>
        <p:spPr>
          <a:xfrm>
            <a:off x="1181294" y="4937155"/>
            <a:ext cx="1577340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858" y="726318"/>
            <a:ext cx="4560823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介绍（熟悉）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9CA31A-FF67-45F4-9BAA-98614AE8A97B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D021E4-481D-4FC8-A214-7DA1A610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B1E54E8-8B59-41B6-A9B0-9D818A7824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F6947-1625-4EEF-9415-B6690D25E85E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B1914D-B009-400A-932F-C17859F40C8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79DFEA-EFF2-4A9C-BBEB-F7FA9768A9AA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16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2CE895D-DD4F-137B-C2B5-2A9BF831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5" y="355337"/>
            <a:ext cx="6832210" cy="1398779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:a16="http://schemas.microsoft.com/office/drawing/2014/main" id="{B8FEE6AC-A478-A79C-7381-02E8060CD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2" y="0"/>
            <a:ext cx="4417256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器件配置寄存器（</a:t>
            </a: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QSPI_DCR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A4219A-D31D-F4AB-1E7A-79835492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2" y="1724939"/>
            <a:ext cx="6649330" cy="12096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DAC3CD-470E-5880-FFD7-D54A12D9B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04" y="2913731"/>
            <a:ext cx="6562578" cy="13876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26449A2-A11B-23FE-97E9-D5E2AEEBA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70778"/>
            <a:ext cx="6562578" cy="8680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4D35B7-C21F-4440-B4AC-305308FC35D5}"/>
              </a:ext>
            </a:extLst>
          </p:cNvPr>
          <p:cNvSpPr/>
          <p:nvPr/>
        </p:nvSpPr>
        <p:spPr>
          <a:xfrm>
            <a:off x="4965480" y="1718835"/>
            <a:ext cx="33015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W25Q128  FSIZE[4:0]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</a:t>
            </a:r>
          </a:p>
          <a:p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W25Q256  FSIZE[4:0]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4DE16B-04BC-48E0-8BCE-A7B379350AE8}"/>
              </a:ext>
            </a:extLst>
          </p:cNvPr>
          <p:cNvSpPr/>
          <p:nvPr/>
        </p:nvSpPr>
        <p:spPr>
          <a:xfrm>
            <a:off x="4965480" y="3368605"/>
            <a:ext cx="36560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看器件手册中，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tSHSLx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50ns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090078-68F1-4AEF-855C-AAF360107384}"/>
              </a:ext>
            </a:extLst>
          </p:cNvPr>
          <p:cNvSpPr/>
          <p:nvPr/>
        </p:nvSpPr>
        <p:spPr>
          <a:xfrm>
            <a:off x="4965480" y="3781052"/>
            <a:ext cx="36560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(CSHT[2:0] + 1) *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</a:t>
            </a:r>
            <a:r>
              <a:rPr lang="en-US" altLang="zh-CN" sz="1400" baseline="-250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en-US" altLang="zh-CN" sz="1400" baseline="-25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&gt;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tSHSL</a:t>
            </a:r>
            <a:r>
              <a:rPr lang="en-US" altLang="zh-CN" sz="1400" baseline="-25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E3F30B-7903-41FA-88A6-92AB010A0D86}"/>
              </a:ext>
            </a:extLst>
          </p:cNvPr>
          <p:cNvSpPr/>
          <p:nvPr/>
        </p:nvSpPr>
        <p:spPr>
          <a:xfrm>
            <a:off x="6055140" y="4628663"/>
            <a:ext cx="2448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看器件手册中，支持模式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9">
            <a:extLst>
              <a:ext uri="{FF2B5EF4-FFF2-40B4-BE49-F238E27FC236}">
                <a16:creationId xmlns:a16="http://schemas.microsoft.com/office/drawing/2014/main" id="{4DB8499B-48DE-4908-9C7F-AAB408A1E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473171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通信配置寄存器（</a:t>
            </a: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QSPI_CCR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1C9C5C-CCF7-E04F-D668-FF942BCF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5" y="433402"/>
            <a:ext cx="7135155" cy="14369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8A358F-814F-7544-B88E-A18D805A7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189"/>
          <a:stretch/>
        </p:blipFill>
        <p:spPr>
          <a:xfrm>
            <a:off x="794254" y="1907481"/>
            <a:ext cx="4473170" cy="8013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F6A364-7169-9524-1D7C-8ACE303D10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720"/>
          <a:stretch/>
        </p:blipFill>
        <p:spPr>
          <a:xfrm>
            <a:off x="1118335" y="2739228"/>
            <a:ext cx="6394145" cy="8194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7C4682-6A21-B8FE-9942-94CE1B992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268"/>
          <a:stretch/>
        </p:blipFill>
        <p:spPr>
          <a:xfrm>
            <a:off x="1118335" y="3600866"/>
            <a:ext cx="6643265" cy="14895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994B029-4C27-43B6-9F94-703782CF80DF}"/>
              </a:ext>
            </a:extLst>
          </p:cNvPr>
          <p:cNvSpPr/>
          <p:nvPr/>
        </p:nvSpPr>
        <p:spPr>
          <a:xfrm>
            <a:off x="1836614" y="2305294"/>
            <a:ext cx="157734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7D75A8-CDCB-46BA-8E2A-466F13460199}"/>
              </a:ext>
            </a:extLst>
          </p:cNvPr>
          <p:cNvSpPr/>
          <p:nvPr/>
        </p:nvSpPr>
        <p:spPr>
          <a:xfrm>
            <a:off x="1852048" y="3137304"/>
            <a:ext cx="1912232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E738B-1E89-4B6A-A6F3-112046D0BDD3}"/>
              </a:ext>
            </a:extLst>
          </p:cNvPr>
          <p:cNvSpPr/>
          <p:nvPr/>
        </p:nvSpPr>
        <p:spPr>
          <a:xfrm>
            <a:off x="1836614" y="4069080"/>
            <a:ext cx="1912232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4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EBA5D00-8AB8-755C-9595-3121F4C4D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04"/>
            <a:ext cx="4896000" cy="18401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AC56F81-079C-04F6-64F8-CA69B0409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" y="2046665"/>
            <a:ext cx="7542770" cy="662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94703F-0453-B2C6-BE23-4F40E2750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59983"/>
            <a:ext cx="5288669" cy="1628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271F847-3BBC-D1A8-4475-14B2E0231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58"/>
          <a:stretch/>
        </p:blipFill>
        <p:spPr>
          <a:xfrm>
            <a:off x="4881599" y="105504"/>
            <a:ext cx="4262401" cy="16653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17E934-B2EC-C8F4-0A83-2FEA8FE2C3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099"/>
          <a:stretch/>
        </p:blipFill>
        <p:spPr>
          <a:xfrm>
            <a:off x="5104614" y="2703375"/>
            <a:ext cx="4032707" cy="23333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10BDD94-FD82-45DB-B0C9-4028047BBBB1}"/>
              </a:ext>
            </a:extLst>
          </p:cNvPr>
          <p:cNvSpPr/>
          <p:nvPr/>
        </p:nvSpPr>
        <p:spPr>
          <a:xfrm>
            <a:off x="1066994" y="598414"/>
            <a:ext cx="157734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519F6A-244D-4FBC-A601-48395F0D25D4}"/>
              </a:ext>
            </a:extLst>
          </p:cNvPr>
          <p:cNvSpPr/>
          <p:nvPr/>
        </p:nvSpPr>
        <p:spPr>
          <a:xfrm>
            <a:off x="1066994" y="1238494"/>
            <a:ext cx="157734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8608D5-F025-4395-8EDE-65DA54EA14B4}"/>
              </a:ext>
            </a:extLst>
          </p:cNvPr>
          <p:cNvSpPr/>
          <p:nvPr/>
        </p:nvSpPr>
        <p:spPr>
          <a:xfrm>
            <a:off x="1013654" y="3868243"/>
            <a:ext cx="1912232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08800C-AF1E-45DA-991A-C873DBCE123D}"/>
              </a:ext>
            </a:extLst>
          </p:cNvPr>
          <p:cNvSpPr/>
          <p:nvPr/>
        </p:nvSpPr>
        <p:spPr>
          <a:xfrm>
            <a:off x="5953460" y="3414691"/>
            <a:ext cx="1749939" cy="192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FDC119-D682-4429-B12D-C72613749525}"/>
              </a:ext>
            </a:extLst>
          </p:cNvPr>
          <p:cNvSpPr/>
          <p:nvPr/>
        </p:nvSpPr>
        <p:spPr>
          <a:xfrm>
            <a:off x="5591772" y="620837"/>
            <a:ext cx="1912232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A638EC-5104-4F4A-AF16-CBBB3E6A1139}"/>
              </a:ext>
            </a:extLst>
          </p:cNvPr>
          <p:cNvSpPr/>
          <p:nvPr/>
        </p:nvSpPr>
        <p:spPr>
          <a:xfrm>
            <a:off x="5591772" y="1322121"/>
            <a:ext cx="1912232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4DB8499B-48DE-4908-9C7F-AAB408A1E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" y="409860"/>
            <a:ext cx="3463290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状态寄存器（</a:t>
            </a: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QSPI_SR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31EDE0D-4371-4B5F-ACFA-19DEC9A71C4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B85269-4BA8-B2AF-2D5D-A16A0C926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41" y="793117"/>
            <a:ext cx="8067466" cy="16238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9312DB-302B-1735-3457-FAFAD7C60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27" y="2405508"/>
            <a:ext cx="7569425" cy="4840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4DAC83-4D49-8039-6676-B4B331D95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62" y="2921406"/>
            <a:ext cx="7635881" cy="11582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BD58F7F-DA70-6B85-D44A-7957DCAFF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66" y="4013910"/>
            <a:ext cx="7635882" cy="7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0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4DB8499B-48DE-4908-9C7F-AAB408A1E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" y="409860"/>
            <a:ext cx="4473171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标志清零寄存器（</a:t>
            </a: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QSPI_FCR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31EDE0D-4371-4B5F-ACFA-19DEC9A71C4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1AAD8A-1C8B-4AA7-C6F3-905A710B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05" y="809208"/>
            <a:ext cx="8222212" cy="16567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D090EF-31E3-9E14-1596-B3D47613F1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62" t="-227" b="58819"/>
          <a:stretch/>
        </p:blipFill>
        <p:spPr>
          <a:xfrm>
            <a:off x="563627" y="2571750"/>
            <a:ext cx="5999369" cy="9957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8B3FACA-1D19-2955-E241-488C526F36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01" t="56925"/>
          <a:stretch/>
        </p:blipFill>
        <p:spPr>
          <a:xfrm>
            <a:off x="495071" y="3567538"/>
            <a:ext cx="6067925" cy="10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3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858" y="726318"/>
            <a:ext cx="4560823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9CA31A-FF67-45F4-9BAA-98614AE8A97B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D021E4-481D-4FC8-A214-7DA1A610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B1E54E8-8B59-41B6-A9B0-9D818A7824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F6947-1625-4EEF-9415-B6690D25E85E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B1914D-B009-400A-932F-C17859F40C8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79DFEA-EFF2-4A9C-BBEB-F7FA9768A9AA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27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09" y="417413"/>
            <a:ext cx="6493308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95FF413-401E-4170-9710-740491BAC0B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0C15D1F-6E2F-4B1A-95FA-17CDAF65F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44806"/>
              </p:ext>
            </p:extLst>
          </p:nvPr>
        </p:nvGraphicFramePr>
        <p:xfrm>
          <a:off x="600915" y="1113750"/>
          <a:ext cx="7992000" cy="226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4102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2340765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2427133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驱动函数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关联寄存器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功能描述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__HAL_RCC_QSPI_CLK_ENABLE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AHB3ENR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时钟使能</a:t>
                      </a:r>
                      <a:endParaRPr lang="zh-CN" alt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HAL_QSPI_Init</a:t>
                      </a:r>
                      <a:endParaRPr lang="en-US" altLang="zh-CN" sz="1400" b="1" kern="100" dirty="0">
                        <a:solidFill>
                          <a:schemeClr val="lt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CR/DCR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QSPI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HAL_QSPI_MspInit</a:t>
                      </a:r>
                      <a:endParaRPr lang="en-US" alt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QSPI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初始化回调函数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3072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HAL_QSPI_Command</a:t>
                      </a:r>
                      <a:endParaRPr lang="en-US" alt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CCR/AR/DLR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用来配置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QSPI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命令序列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9719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HAL_QSPI_Receive</a:t>
                      </a:r>
                      <a:endParaRPr lang="en-US" alt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CCR/DLR/AR/DR/SR/FCR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接收数据</a:t>
                      </a:r>
                      <a:endParaRPr lang="zh-CN" alt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6605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HAL_QSPI_Transmit</a:t>
                      </a:r>
                      <a:endParaRPr lang="en-US" altLang="zh-CN" sz="1400" b="1" kern="100" dirty="0">
                        <a:solidFill>
                          <a:schemeClr val="lt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CCR/DLR/AR/DR/SR/FCR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QSPI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发送数据</a:t>
                      </a:r>
                      <a:endParaRPr lang="zh-CN" alt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274189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389FC9DD-AD51-52BE-EF85-A196331F833B}"/>
              </a:ext>
            </a:extLst>
          </p:cNvPr>
          <p:cNvSpPr/>
          <p:nvPr/>
        </p:nvSpPr>
        <p:spPr>
          <a:xfrm>
            <a:off x="1233059" y="3685352"/>
            <a:ext cx="6225800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外设相关结构体：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QSPI_HandleTypeDef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QSPI_InitTypeDef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    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QSPI_CommandTypeDef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55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2" y="456409"/>
            <a:ext cx="2442754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QSPI_HandleTypeDef</a:t>
            </a:r>
            <a:endParaRPr lang="en-US" altLang="zh-CN" sz="16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BADB20B-3E07-4285-849F-7C8409B9431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22DB30-D0E7-4A80-8E8F-1A0291DB5320}"/>
              </a:ext>
            </a:extLst>
          </p:cNvPr>
          <p:cNvSpPr/>
          <p:nvPr/>
        </p:nvSpPr>
        <p:spPr>
          <a:xfrm>
            <a:off x="4366260" y="836325"/>
            <a:ext cx="4777740" cy="2644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ClockPrescaler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时钟分频系数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FifoThreshold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	/* FIFO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阈值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SampleShifting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采样移位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		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FLASH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ChipSelectHighTime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CS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后的高电平周期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FlashID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要操作的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BANK 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DualFlash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是否使用双闪存模式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	</a:t>
            </a: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A1F0C2D9-9619-4F40-B1B9-A1BDF228B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0652" y="513506"/>
            <a:ext cx="2734640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QSPI_InitTypeDef</a:t>
            </a:r>
            <a:endParaRPr lang="en-US" altLang="zh-CN" sz="16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4021A19-971E-4255-B8E6-6DF06A8CF19F}"/>
              </a:ext>
            </a:extLst>
          </p:cNvPr>
          <p:cNvSpPr/>
          <p:nvPr/>
        </p:nvSpPr>
        <p:spPr>
          <a:xfrm>
            <a:off x="311152" y="861273"/>
            <a:ext cx="4569500" cy="390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QUADSPI_TypeDef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Instance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QSPI_InitTypeDef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	Init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 					*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pTxBuffPtr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__IO uint32_t 		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TxXferSize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__IO uint32_t 		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TxXferCount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uint8_t 					*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pRxBuffPtr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__IO uint32_t 		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RxXferSize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__IO uint32_t 		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RxXferCount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MDMA_HandleTypeDef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hmdma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__IO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HAL_LockTypeDef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		Lock;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__IO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HAL_QSPI_StateTypeDef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State;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__IO uint32_t		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ErrorCode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			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Timeoutl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7C41B234-B758-4557-A00C-B34461929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260" y="3555759"/>
            <a:ext cx="470977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控制和器件配置寄存器（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QSPI_CR/DCR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27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3" grpId="0"/>
      <p:bldP spid="17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" y="363622"/>
            <a:ext cx="2765867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QSPI_CommandTypeDef</a:t>
            </a:r>
            <a:endParaRPr lang="en-US" altLang="zh-CN" sz="16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BADB20B-3E07-4285-849F-7C8409B9431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4021A19-971E-4255-B8E6-6DF06A8CF19F}"/>
              </a:ext>
            </a:extLst>
          </p:cNvPr>
          <p:cNvSpPr/>
          <p:nvPr/>
        </p:nvSpPr>
        <p:spPr>
          <a:xfrm>
            <a:off x="83820" y="667146"/>
            <a:ext cx="7856220" cy="4195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Instruction;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要发送的指令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Address;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要发送的地址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AlternateBytes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交替字节阶段的数据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AddressSize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地址阶段的地址长度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AlternateBytesSize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交替字节阶段长度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DummyCycles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空指令周期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InstructionMode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(1/2/4/0)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AddressMode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(1/2/4/0)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AlternateByteMode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交替字节模式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(1/2/4/0)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(1/2/4/0)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NbData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要发送的数据长度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DdrMode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双倍数据速率模式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DdrHoldHalfCycle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DDR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保持周期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		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SIOOMode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仅发送指令一次模式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A324EC-CE00-4388-AA97-4D35084F410F}"/>
              </a:ext>
            </a:extLst>
          </p:cNvPr>
          <p:cNvSpPr/>
          <p:nvPr/>
        </p:nvSpPr>
        <p:spPr>
          <a:xfrm>
            <a:off x="5715000" y="3334768"/>
            <a:ext cx="2538735" cy="58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QSPI_DATA_NONE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QSPI_DATA_1/2/4_LINE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A195B1-37F5-42A8-B783-53F0278CDBD1}"/>
              </a:ext>
            </a:extLst>
          </p:cNvPr>
          <p:cNvSpPr/>
          <p:nvPr/>
        </p:nvSpPr>
        <p:spPr>
          <a:xfrm>
            <a:off x="5715000" y="2488248"/>
            <a:ext cx="2538735" cy="58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QSPI_ADDRESS_NONE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QSPI_ADDRESS_1/2/4_LINE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F6F4D7-E253-4F8C-9394-C5B357CD7749}"/>
              </a:ext>
            </a:extLst>
          </p:cNvPr>
          <p:cNvSpPr/>
          <p:nvPr/>
        </p:nvSpPr>
        <p:spPr>
          <a:xfrm>
            <a:off x="5715000" y="2006688"/>
            <a:ext cx="3062610" cy="58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QSPI_INSTRUCTION_NONE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QSPI_INSTRUCTION_1/2/4_LINE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9AA4E4D-A7A0-44F0-91C4-F8119BE08849}"/>
              </a:ext>
            </a:extLst>
          </p:cNvPr>
          <p:cNvSpPr/>
          <p:nvPr/>
        </p:nvSpPr>
        <p:spPr>
          <a:xfrm>
            <a:off x="5715000" y="4501435"/>
            <a:ext cx="2724150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QSPI_SIOO_INST_EVERY_CMD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EC7D98B-3AC3-4ECD-8F4E-78CC6935F844}"/>
              </a:ext>
            </a:extLst>
          </p:cNvPr>
          <p:cNvSpPr/>
          <p:nvPr/>
        </p:nvSpPr>
        <p:spPr>
          <a:xfrm>
            <a:off x="5715000" y="4183660"/>
            <a:ext cx="2971800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QSPI_DDR_HHC_ANALOG_DELAY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1099729-BF28-4022-8808-CA0609EA58A2}"/>
              </a:ext>
            </a:extLst>
          </p:cNvPr>
          <p:cNvSpPr/>
          <p:nvPr/>
        </p:nvSpPr>
        <p:spPr>
          <a:xfrm>
            <a:off x="5715000" y="3870334"/>
            <a:ext cx="2466975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QSPI_DDR_MODE_DISABLE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2449FF2-3636-4803-8277-B923BD693842}"/>
              </a:ext>
            </a:extLst>
          </p:cNvPr>
          <p:cNvSpPr/>
          <p:nvPr/>
        </p:nvSpPr>
        <p:spPr>
          <a:xfrm>
            <a:off x="5715000" y="3052392"/>
            <a:ext cx="2971800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QSPI_ALTERNATE_BYTES_NONE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F3AB32A-4885-4AFE-9F95-28B5ACDB9F45}"/>
              </a:ext>
            </a:extLst>
          </p:cNvPr>
          <p:cNvSpPr/>
          <p:nvPr/>
        </p:nvSpPr>
        <p:spPr>
          <a:xfrm>
            <a:off x="5715000" y="1580045"/>
            <a:ext cx="3062610" cy="332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QSPI_ADDRESS_8/16/24/32_BITS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1A2C6E4F-CD16-4C5C-860E-5904F777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761" y="652636"/>
            <a:ext cx="370331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通信配置寄存器（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QSPI_CCR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5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0" grpId="0"/>
      <p:bldP spid="13" grpId="0"/>
      <p:bldP spid="16" grpId="0"/>
      <p:bldP spid="19" grpId="0" animBg="1"/>
      <p:bldP spid="20" grpId="0" animBg="1"/>
      <p:bldP spid="21" grpId="0" animBg="1"/>
      <p:bldP spid="22" grpId="0" animBg="1"/>
      <p:bldP spid="2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78" y="486763"/>
            <a:ext cx="355273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22196649-453F-4A54-ACF9-79C651D4507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66C472D-8B8A-4BAC-B4CD-BFF99E2B9936}"/>
              </a:ext>
            </a:extLst>
          </p:cNvPr>
          <p:cNvSpPr/>
          <p:nvPr/>
        </p:nvSpPr>
        <p:spPr>
          <a:xfrm>
            <a:off x="401445" y="1252487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口配置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19171CA-21F9-485C-A75C-736016723497}"/>
              </a:ext>
            </a:extLst>
          </p:cNvPr>
          <p:cNvSpPr/>
          <p:nvPr/>
        </p:nvSpPr>
        <p:spPr>
          <a:xfrm>
            <a:off x="401445" y="1991221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相关参数以及时钟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42FC7E4-FD39-4D7C-9111-41721AD64E56}"/>
              </a:ext>
            </a:extLst>
          </p:cNvPr>
          <p:cNvSpPr/>
          <p:nvPr/>
        </p:nvSpPr>
        <p:spPr>
          <a:xfrm>
            <a:off x="4322081" y="1990490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HAL_QSPI_Init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函数进行初始化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85454C-83D3-408A-BFBB-ADE60029ECE7}"/>
              </a:ext>
            </a:extLst>
          </p:cNvPr>
          <p:cNvSpPr/>
          <p:nvPr/>
        </p:nvSpPr>
        <p:spPr>
          <a:xfrm>
            <a:off x="4238245" y="1252487"/>
            <a:ext cx="4853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选择闪存模式和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BANK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决定用到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复用推挽输出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309CDD6-1561-43E1-B419-71018E470003}"/>
              </a:ext>
            </a:extLst>
          </p:cNvPr>
          <p:cNvSpPr/>
          <p:nvPr/>
        </p:nvSpPr>
        <p:spPr>
          <a:xfrm>
            <a:off x="401445" y="2928192"/>
            <a:ext cx="3602322" cy="3673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MPU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4BC1BF0-4EDD-4331-8D00-C6956FC0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81" y="2292156"/>
            <a:ext cx="3764284" cy="853364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D64CC58-95A3-4D69-9123-2F7FF3A9315F}"/>
              </a:ext>
            </a:extLst>
          </p:cNvPr>
          <p:cNvSpPr/>
          <p:nvPr/>
        </p:nvSpPr>
        <p:spPr>
          <a:xfrm>
            <a:off x="401445" y="3568156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、编写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基本通信接口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A4F7D21-A10C-4CDD-BD3B-E153ADC3AD0A}"/>
              </a:ext>
            </a:extLst>
          </p:cNvPr>
          <p:cNvSpPr/>
          <p:nvPr/>
        </p:nvSpPr>
        <p:spPr>
          <a:xfrm>
            <a:off x="4188774" y="3476716"/>
            <a:ext cx="1107996" cy="1162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send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receive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transmit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F779101-97AB-43B6-A550-0705947644DB}"/>
              </a:ext>
            </a:extLst>
          </p:cNvPr>
          <p:cNvSpPr/>
          <p:nvPr/>
        </p:nvSpPr>
        <p:spPr>
          <a:xfrm>
            <a:off x="5296770" y="3946902"/>
            <a:ext cx="2263140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HAL_QSPI_Receive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1851E3E-F07D-4BD7-8661-DB2DA6888EDE}"/>
              </a:ext>
            </a:extLst>
          </p:cNvPr>
          <p:cNvSpPr/>
          <p:nvPr/>
        </p:nvSpPr>
        <p:spPr>
          <a:xfrm>
            <a:off x="5296770" y="3597082"/>
            <a:ext cx="2263140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HAL_QSPI_Command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678FE19-9090-405C-9FC1-2DF73A7FD91F}"/>
              </a:ext>
            </a:extLst>
          </p:cNvPr>
          <p:cNvSpPr/>
          <p:nvPr/>
        </p:nvSpPr>
        <p:spPr>
          <a:xfrm>
            <a:off x="5296770" y="4323174"/>
            <a:ext cx="2263140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HAL_QSPI_Transmit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9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  <p:bldP spid="19" grpId="0"/>
      <p:bldP spid="22" grpId="0" animBg="1"/>
      <p:bldP spid="24" grpId="0" animBg="1"/>
      <p:bldP spid="26" grpId="0"/>
      <p:bldP spid="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56" y="471868"/>
            <a:ext cx="1223481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分类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1A9AE49-5F72-4691-82DD-A43712D8B709}"/>
              </a:ext>
            </a:extLst>
          </p:cNvPr>
          <p:cNvSpPr/>
          <p:nvPr/>
        </p:nvSpPr>
        <p:spPr>
          <a:xfrm>
            <a:off x="592256" y="906588"/>
            <a:ext cx="8429824" cy="102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Standard 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（标准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，通信线包含：片选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、时钟线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、输入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、输出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。驱动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 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还需要写保护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以及维持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HOLD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217976C-153D-412B-93FD-EA447D4C2A78}"/>
              </a:ext>
            </a:extLst>
          </p:cNvPr>
          <p:cNvSpPr/>
          <p:nvPr/>
        </p:nvSpPr>
        <p:spPr>
          <a:xfrm>
            <a:off x="592256" y="2127962"/>
            <a:ext cx="8429824" cy="102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Dual 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（双线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对标准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改进，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改成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，变为双向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一个周期内，通过数据线，传输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位数据。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97979AE-86BB-42EB-943A-234FA65E9BA0}"/>
              </a:ext>
            </a:extLst>
          </p:cNvPr>
          <p:cNvSpPr/>
          <p:nvPr/>
        </p:nvSpPr>
        <p:spPr>
          <a:xfrm>
            <a:off x="592255" y="3315007"/>
            <a:ext cx="8429823" cy="102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Qual 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（四线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Dual 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改进，写保护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和维持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HOLD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复用为数据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口，为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一个周期内，通过数据线，传输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位数据。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42D30FD-3887-448A-A580-A7C0505B448B}"/>
              </a:ext>
            </a:extLst>
          </p:cNvPr>
          <p:cNvSpPr/>
          <p:nvPr/>
        </p:nvSpPr>
        <p:spPr>
          <a:xfrm>
            <a:off x="3218404" y="953700"/>
            <a:ext cx="1069995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全双工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D7FA2BE-D336-4C11-9707-1501A846BD3D}"/>
              </a:ext>
            </a:extLst>
          </p:cNvPr>
          <p:cNvSpPr/>
          <p:nvPr/>
        </p:nvSpPr>
        <p:spPr>
          <a:xfrm>
            <a:off x="6991241" y="2175359"/>
            <a:ext cx="1832720" cy="792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 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速度至上</a:t>
            </a:r>
            <a:endParaRPr lang="zh-CN" altLang="en-US" sz="1600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A629A5F-324D-4E42-973B-5EFB6BE6A657}"/>
              </a:ext>
            </a:extLst>
          </p:cNvPr>
          <p:cNvSpPr/>
          <p:nvPr/>
        </p:nvSpPr>
        <p:spPr>
          <a:xfrm>
            <a:off x="3218403" y="2167366"/>
            <a:ext cx="1069995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半双工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FCCEBFF-AAF1-42A4-9143-44BD0B5B5656}"/>
              </a:ext>
            </a:extLst>
          </p:cNvPr>
          <p:cNvSpPr/>
          <p:nvPr/>
        </p:nvSpPr>
        <p:spPr>
          <a:xfrm>
            <a:off x="3218403" y="3377960"/>
            <a:ext cx="1069995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半双工</a:t>
            </a:r>
          </a:p>
        </p:txBody>
      </p:sp>
    </p:spTree>
    <p:extLst>
      <p:ext uri="{BB962C8B-B14F-4D97-AF65-F5344CB8AC3E}">
        <p14:creationId xmlns:p14="http://schemas.microsoft.com/office/powerpoint/2010/main" val="8564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858" y="726318"/>
            <a:ext cx="4560823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简介（掌握）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9CA31A-FF67-45F4-9BAA-98614AE8A97B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D021E4-481D-4FC8-A214-7DA1A610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B1E54E8-8B59-41B6-A9B0-9D818A7824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F6947-1625-4EEF-9415-B6690D25E85E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B1914D-B009-400A-932F-C17859F40C8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79DFEA-EFF2-4A9C-BBEB-F7FA9768A9AA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99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58" y="416585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简介（掌握）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CBD74CE-FB77-4C6B-BE8B-A27D7006A1F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78FFCA-9431-AD2D-7591-CD58288C64B8}"/>
              </a:ext>
            </a:extLst>
          </p:cNvPr>
          <p:cNvSpPr/>
          <p:nvPr/>
        </p:nvSpPr>
        <p:spPr>
          <a:xfrm>
            <a:off x="121058" y="827055"/>
            <a:ext cx="8854240" cy="707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>
                <a:ea typeface="思源黑体 CN Bold" panose="020B0800000000000000"/>
              </a:rPr>
              <a:t>	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W25Q128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是一款容量为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16MB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的串行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产品，可重复擦写、掉电数据不丢失。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	W25Q128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的擦写周期可达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10W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次，可以将数据保存达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年之久。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7747F6C-26FA-44EC-8627-043B7939F0A4}"/>
              </a:ext>
            </a:extLst>
          </p:cNvPr>
          <p:cNvSpPr/>
          <p:nvPr/>
        </p:nvSpPr>
        <p:spPr>
          <a:xfrm>
            <a:off x="6235637" y="3775990"/>
            <a:ext cx="2472690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最小擦除单位：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个扇区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68E6CD-BD81-4706-8CEC-4A1A6A32F633}"/>
              </a:ext>
            </a:extLst>
          </p:cNvPr>
          <p:cNvSpPr/>
          <p:nvPr/>
        </p:nvSpPr>
        <p:spPr>
          <a:xfrm>
            <a:off x="3335655" y="586407"/>
            <a:ext cx="3372122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W25Q256 / BY25Q256 / BY25Q128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2C80DD-6D52-40EB-B0C8-DC71C42AD57F}"/>
              </a:ext>
            </a:extLst>
          </p:cNvPr>
          <p:cNvSpPr txBox="1"/>
          <p:nvPr/>
        </p:nvSpPr>
        <p:spPr>
          <a:xfrm>
            <a:off x="563569" y="4179859"/>
            <a:ext cx="8580431" cy="66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16MB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个块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(Block)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，每个块大小为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64KB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；每个块又分为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个扇区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(Sector)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，每个扇区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4KB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；每个扇区又分为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个页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(Page)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，每个页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16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980C854-5ACB-458F-AD96-E8522CE64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3" y="1388616"/>
            <a:ext cx="5459658" cy="2804742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C4004D4-9D58-4AED-81DE-D0D61A9B712C}"/>
              </a:ext>
            </a:extLst>
          </p:cNvPr>
          <p:cNvSpPr/>
          <p:nvPr/>
        </p:nvSpPr>
        <p:spPr>
          <a:xfrm>
            <a:off x="6235637" y="1684164"/>
            <a:ext cx="1260795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基本操作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44D8E2-9B86-4B9D-AAE0-28B796D7131B}"/>
              </a:ext>
            </a:extLst>
          </p:cNvPr>
          <p:cNvSpPr/>
          <p:nvPr/>
        </p:nvSpPr>
        <p:spPr>
          <a:xfrm>
            <a:off x="6209946" y="2003932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擦除、写、读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8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18" grpId="0" animBg="1"/>
      <p:bldP spid="20" grpId="0"/>
      <p:bldP spid="16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4CBD74CE-FB77-4C6B-BE8B-A27D7006A1F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78FFCA-9431-AD2D-7591-CD58288C64B8}"/>
              </a:ext>
            </a:extLst>
          </p:cNvPr>
          <p:cNvSpPr/>
          <p:nvPr/>
        </p:nvSpPr>
        <p:spPr>
          <a:xfrm>
            <a:off x="103642" y="473014"/>
            <a:ext cx="7821159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>
                <a:ea typeface="思源黑体 CN Bold" panose="020B0800000000000000"/>
              </a:rPr>
              <a:t>	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W25Q128JV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支持标准的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，双线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SPI(DUAL 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和四线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SPI(QUAD 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最高时钟频率可达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133MHz(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双输出时相当于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266MHz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，四输出时相当于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532MHz)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EC7714F3-428A-4554-8272-03777C66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0" y="3453279"/>
            <a:ext cx="5163629" cy="138244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40687FE-C2DF-4041-99C7-9A05EA93A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188"/>
          <a:stretch/>
        </p:blipFill>
        <p:spPr>
          <a:xfrm>
            <a:off x="610090" y="1217000"/>
            <a:ext cx="5823327" cy="21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6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4CBD74CE-FB77-4C6B-BE8B-A27D7006A1F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0F7D87-47E9-4B11-9FF1-94749956982C}"/>
              </a:ext>
            </a:extLst>
          </p:cNvPr>
          <p:cNvSpPr txBox="1"/>
          <p:nvPr/>
        </p:nvSpPr>
        <p:spPr>
          <a:xfrm>
            <a:off x="191391" y="970597"/>
            <a:ext cx="830401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W25Q128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接线不同，命令与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实验中有所差别。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7BCC58-6026-4B82-9392-DF01290B4EAA}"/>
              </a:ext>
            </a:extLst>
          </p:cNvPr>
          <p:cNvSpPr/>
          <p:nvPr/>
        </p:nvSpPr>
        <p:spPr>
          <a:xfrm>
            <a:off x="6221760" y="74301"/>
            <a:ext cx="952431" cy="30571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找！！！</a:t>
            </a: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3AE07DCA-DBA2-4CC2-B740-6AEE67C37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716836"/>
              </p:ext>
            </p:extLst>
          </p:nvPr>
        </p:nvGraphicFramePr>
        <p:xfrm>
          <a:off x="374271" y="1488831"/>
          <a:ext cx="7662638" cy="196710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290638">
                  <a:extLst>
                    <a:ext uri="{9D8B030D-6E8A-4147-A177-3AD203B41FA5}">
                      <a16:colId xmlns:a16="http://schemas.microsoft.com/office/drawing/2014/main" val="3054296969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1296920376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071798475"/>
                    </a:ext>
                  </a:extLst>
                </a:gridCol>
              </a:tblGrid>
              <a:tr h="1377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指令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(HEX)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名称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作用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018290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0X06(1-1-1)</a:t>
                      </a:r>
                      <a:endParaRPr lang="zh-CN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写使能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写入数据</a:t>
                      </a: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擦除之前，必须先发送该指令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893796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0x05(1-1-1)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读</a:t>
                      </a: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SR1</a:t>
                      </a:r>
                      <a:endParaRPr lang="zh-CN" altLang="en-US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判定</a:t>
                      </a: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FLASH</a:t>
                      </a: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是否处于空闲状态，擦除用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60519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0XEB(1-4-4)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快速读数据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用于快速读取</a:t>
                      </a: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SPI FLASH</a:t>
                      </a: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501857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0X32(1-1-4)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页写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用于写入</a:t>
                      </a: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SPI FLASH</a:t>
                      </a: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数据，最多写</a:t>
                      </a: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256</a:t>
                      </a: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字节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345980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0X20(1-1-1)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扇区擦除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扇区擦除指令，最小擦除单位（</a:t>
                      </a: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4096</a:t>
                      </a: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字节）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62467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757B9D39-CA61-4217-AC10-DA5004C1FDBD}"/>
              </a:ext>
            </a:extLst>
          </p:cNvPr>
          <p:cNvSpPr txBox="1"/>
          <p:nvPr/>
        </p:nvSpPr>
        <p:spPr>
          <a:xfrm>
            <a:off x="5246311" y="432236"/>
            <a:ext cx="4038043" cy="59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1            -             1           -           1</a:t>
            </a:r>
          </a:p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指令阶段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 地址阶段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 数据阶段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A7DA90-819B-4191-B3C1-651A6A5DD612}"/>
              </a:ext>
            </a:extLst>
          </p:cNvPr>
          <p:cNvSpPr txBox="1"/>
          <p:nvPr/>
        </p:nvSpPr>
        <p:spPr>
          <a:xfrm>
            <a:off x="191391" y="550619"/>
            <a:ext cx="5333110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一般情况下，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条指令即可完成对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 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的基本使用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A479B6-51BD-4B1F-9A24-F6980159A005}"/>
              </a:ext>
            </a:extLst>
          </p:cNvPr>
          <p:cNvSpPr txBox="1"/>
          <p:nvPr/>
        </p:nvSpPr>
        <p:spPr>
          <a:xfrm>
            <a:off x="4504311" y="4212087"/>
            <a:ext cx="303186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还需要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0xB7(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字节地址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3E1305A-D626-4E3E-B9F2-AA1135329423}"/>
              </a:ext>
            </a:extLst>
          </p:cNvPr>
          <p:cNvSpPr txBox="1"/>
          <p:nvPr/>
        </p:nvSpPr>
        <p:spPr>
          <a:xfrm>
            <a:off x="191391" y="3680789"/>
            <a:ext cx="7507573" cy="64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相关命令还有：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0x35(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SR2 QE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位状态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0x31(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SR2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0x15(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SR3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判断地址模式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0x11(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SR3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上电设置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字节地址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98B7EF-5645-4666-9F15-27DB4A2BEFF1}"/>
              </a:ext>
            </a:extLst>
          </p:cNvPr>
          <p:cNvSpPr/>
          <p:nvPr/>
        </p:nvSpPr>
        <p:spPr>
          <a:xfrm>
            <a:off x="1897380" y="4008120"/>
            <a:ext cx="5638800" cy="584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4" grpId="0"/>
      <p:bldP spid="25" grpId="0"/>
      <p:bldP spid="26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0329"/>
            <a:ext cx="4884420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写使能 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Write Enable (06H)</a:t>
            </a:r>
            <a:r>
              <a:rPr lang="en-US" altLang="zh-CN" b="1" baseline="-25000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1-1-1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1FF7F7-30A1-4B19-8C4E-B6A2D6BC2C9E}"/>
              </a:ext>
            </a:extLst>
          </p:cNvPr>
          <p:cNvSpPr txBox="1"/>
          <p:nvPr/>
        </p:nvSpPr>
        <p:spPr>
          <a:xfrm>
            <a:off x="503876" y="965465"/>
            <a:ext cx="8518204" cy="79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执行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Page Program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页写，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Sector Erase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扇区擦除，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 Erase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块擦除，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Chip Erase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片擦除，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 Status Register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</a:t>
            </a:r>
            <a:r>
              <a:rPr lang="zh-CN" altLang="en-US" sz="1600" dirty="0">
                <a:solidFill>
                  <a:srgbClr val="002060"/>
                </a:solidFill>
                <a:ea typeface="思源黑体 CN Normal" panose="020B0400000000000000" pitchFamily="34" charset="-122"/>
              </a:rPr>
              <a:t>状态寄存器等指令前，需要写使能</a:t>
            </a:r>
            <a:endParaRPr lang="zh-CN" altLang="en-US" sz="16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A5BAF36-A20D-4E67-9D4B-6F896B6B84F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1EE10E-9D45-4DA1-9D73-6AC96762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84" y="2105489"/>
            <a:ext cx="5469642" cy="250161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A634B4A-EB2A-4AD5-A82B-298EE3D071B1}"/>
              </a:ext>
            </a:extLst>
          </p:cNvPr>
          <p:cNvSpPr/>
          <p:nvPr/>
        </p:nvSpPr>
        <p:spPr>
          <a:xfrm>
            <a:off x="5895484" y="1895284"/>
            <a:ext cx="3126749" cy="2720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0x06;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1;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		</a:t>
            </a:r>
          </a:p>
          <a:p>
            <a:pPr>
              <a:lnSpc>
                <a:spcPts val="2300"/>
              </a:lnSpc>
            </a:pP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x.DummyCycles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x.DataMode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		</a:t>
            </a:r>
          </a:p>
        </p:txBody>
      </p:sp>
    </p:spTree>
    <p:extLst>
      <p:ext uri="{BB962C8B-B14F-4D97-AF65-F5344CB8AC3E}">
        <p14:creationId xmlns:p14="http://schemas.microsoft.com/office/powerpoint/2010/main" val="216468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4" y="455771"/>
            <a:ext cx="5917401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读状态寄存器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Read Status Reg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（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05H/35H/15H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）</a:t>
            </a:r>
            <a:r>
              <a:rPr lang="en-US" altLang="zh-CN" b="1" baseline="-25000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 1-1-1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C4405A9-BBF5-4616-80A6-1A7311A1BC3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C0A8E6-7AF2-4D47-97D4-BB955C33B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63"/>
          <a:stretch/>
        </p:blipFill>
        <p:spPr>
          <a:xfrm>
            <a:off x="95691" y="939936"/>
            <a:ext cx="6219384" cy="223170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24F8718-39E9-4853-8B49-408E691A891A}"/>
              </a:ext>
            </a:extLst>
          </p:cNvPr>
          <p:cNvSpPr/>
          <p:nvPr/>
        </p:nvSpPr>
        <p:spPr>
          <a:xfrm>
            <a:off x="6315075" y="517179"/>
            <a:ext cx="2828925" cy="3015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0x35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0x35 / 0x15;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1;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		</a:t>
            </a:r>
          </a:p>
          <a:p>
            <a:pPr>
              <a:lnSpc>
                <a:spcPts val="2300"/>
              </a:lnSpc>
            </a:pP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x.DummyCycles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x.DataMode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1;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x.NbData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1;	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6B0F365-CBCB-4DC8-B931-341DCE1BC7BF}"/>
              </a:ext>
            </a:extLst>
          </p:cNvPr>
          <p:cNvSpPr txBox="1"/>
          <p:nvPr/>
        </p:nvSpPr>
        <p:spPr>
          <a:xfrm>
            <a:off x="4154715" y="2892786"/>
            <a:ext cx="2131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DLR = 1</a:t>
            </a:r>
          </a:p>
          <a:p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HAL_QSPI_Receive</a:t>
            </a:r>
            <a:endParaRPr lang="zh-CN" altLang="en-US" sz="1600" dirty="0"/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63C2EB0-1395-49E1-B93E-F1241D933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170093"/>
              </p:ext>
            </p:extLst>
          </p:nvPr>
        </p:nvGraphicFramePr>
        <p:xfrm>
          <a:off x="328769" y="3510848"/>
          <a:ext cx="8486462" cy="12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607664906"/>
                    </a:ext>
                  </a:extLst>
                </a:gridCol>
                <a:gridCol w="1178462">
                  <a:extLst>
                    <a:ext uri="{9D8B030D-6E8A-4147-A177-3AD203B41FA5}">
                      <a16:colId xmlns:a16="http://schemas.microsoft.com/office/drawing/2014/main" val="281694068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1848664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12307671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52572981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9700620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1034536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70319913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37480189"/>
                    </a:ext>
                  </a:extLst>
                </a:gridCol>
              </a:tblGrid>
              <a:tr h="315000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状态寄存器</a:t>
                      </a:r>
                      <a:endParaRPr lang="zh-CN" altLang="en-US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Bit7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Bit6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Bit5</a:t>
                      </a:r>
                      <a:endParaRPr lang="en-US" altLang="zh-CN" sz="3200" b="0" i="0" u="none" strike="noStrike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Bit4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Bit3</a:t>
                      </a:r>
                      <a:endParaRPr lang="en-US" altLang="zh-CN" sz="3200" b="0" i="0" u="none" strike="noStrike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Bit2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Bit1</a:t>
                      </a:r>
                      <a:endParaRPr lang="en-US" altLang="zh-CN" sz="3200" b="0" i="0" u="none" strike="noStrike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Bit0</a:t>
                      </a:r>
                      <a:endParaRPr lang="en-US" altLang="zh-CN" sz="3200" b="0" i="0" u="none" strike="noStrike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890279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状态寄存器</a:t>
                      </a:r>
                      <a:r>
                        <a:rPr lang="en-US" altLang="zh-CN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SPR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i="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TB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i="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BP3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BP2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BP1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BP0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WEL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solidFill>
                            <a:srgbClr val="FF000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BUSY</a:t>
                      </a:r>
                      <a:endParaRPr lang="en-US" altLang="zh-CN" sz="3200" b="0" i="0" u="none" strike="noStrike" dirty="0">
                        <a:solidFill>
                          <a:srgbClr val="FF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855712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状态寄存器</a:t>
                      </a:r>
                      <a:r>
                        <a:rPr lang="en-US" altLang="zh-CN" sz="1600" u="none" strike="noStrike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3200" b="0" i="0" u="none" strike="noStrike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SUS</a:t>
                      </a:r>
                      <a:endParaRPr lang="en-US" altLang="zh-CN" sz="3200" b="0" i="0" u="none" strike="noStrike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CMP</a:t>
                      </a:r>
                      <a:endParaRPr lang="en-US" altLang="zh-CN" sz="3200" b="0" i="0" u="none" strike="noStrike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LB3</a:t>
                      </a:r>
                      <a:endParaRPr lang="en-US" altLang="zh-CN" sz="3200" b="0" i="0" u="none" strike="noStrike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LB2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LB1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(R)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solidFill>
                            <a:srgbClr val="FF000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QE</a:t>
                      </a:r>
                      <a:endParaRPr lang="en-US" altLang="zh-CN" sz="3200" b="0" i="0" u="none" strike="noStrike" dirty="0">
                        <a:solidFill>
                          <a:srgbClr val="FF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SRL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61837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状态寄存器</a:t>
                      </a:r>
                      <a:r>
                        <a:rPr lang="en-US" altLang="zh-CN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(R)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DRV1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DRV0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(R)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(R)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WPS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solidFill>
                            <a:srgbClr val="FF000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ADP</a:t>
                      </a:r>
                      <a:endParaRPr lang="en-US" altLang="zh-CN" sz="3200" b="0" i="0" u="none" strike="noStrike" dirty="0">
                        <a:solidFill>
                          <a:srgbClr val="FF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ADS</a:t>
                      </a:r>
                      <a:endParaRPr lang="en-US" altLang="zh-CN" sz="3200" b="0" i="0" u="none" strike="noStrike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432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68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0329"/>
            <a:ext cx="5119352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读时序 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Fast Read Quad I/O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（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EBH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）</a:t>
            </a:r>
            <a:r>
              <a:rPr lang="en-US" altLang="zh-CN" b="1" baseline="-25000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 1-4-4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AB3CBD0-1A70-482A-A5E7-6B11E0F51BC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649736-89B9-4956-8D82-8F17BBA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0730"/>
            <a:ext cx="9144000" cy="300756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5EA9D3D-D9B5-4C03-BBDA-B5EBEEF09593}"/>
              </a:ext>
            </a:extLst>
          </p:cNvPr>
          <p:cNvSpPr/>
          <p:nvPr/>
        </p:nvSpPr>
        <p:spPr>
          <a:xfrm>
            <a:off x="376574" y="3828543"/>
            <a:ext cx="2299951" cy="655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0xEB;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1;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DB7B149-BBA0-484E-B504-709D4A1712BA}"/>
              </a:ext>
            </a:extLst>
          </p:cNvPr>
          <p:cNvSpPr/>
          <p:nvPr/>
        </p:nvSpPr>
        <p:spPr>
          <a:xfrm>
            <a:off x="3004346" y="3828543"/>
            <a:ext cx="2538735" cy="95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3;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3;		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1C270AF-0573-4425-84E4-1C818662FE4C}"/>
              </a:ext>
            </a:extLst>
          </p:cNvPr>
          <p:cNvSpPr txBox="1"/>
          <p:nvPr/>
        </p:nvSpPr>
        <p:spPr>
          <a:xfrm>
            <a:off x="5242253" y="3828543"/>
            <a:ext cx="2538735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x.DummyCycles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x.DataMode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3;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x.NbData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n; </a:t>
            </a:r>
            <a:r>
              <a:rPr lang="en-US" altLang="zh-CN" sz="18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398E7C-EAC2-44F1-B9BA-217191BF9EB2}"/>
              </a:ext>
            </a:extLst>
          </p:cNvPr>
          <p:cNvSpPr txBox="1"/>
          <p:nvPr/>
        </p:nvSpPr>
        <p:spPr>
          <a:xfrm>
            <a:off x="7176125" y="3867264"/>
            <a:ext cx="213178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DLR = n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HAL_QSPI_Receive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93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858" y="-30734"/>
            <a:ext cx="5158742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页写时序 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Quad Input Page Program (32H)</a:t>
            </a:r>
            <a:r>
              <a:rPr lang="en-US" altLang="zh-CN" b="1" baseline="-25000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 1-1-4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5AE7A2-5677-46C9-8C79-CC63D51B77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B3670F-71AE-4391-9953-4A6745FD2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6126"/>
            <a:ext cx="5791200" cy="22953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7DC235-22C6-4A0A-A90E-83E0DD5C6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71445"/>
            <a:ext cx="5646420" cy="2364282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EC3BD69-B30C-46F8-83A4-5D278F6BB9F7}"/>
              </a:ext>
            </a:extLst>
          </p:cNvPr>
          <p:cNvSpPr/>
          <p:nvPr/>
        </p:nvSpPr>
        <p:spPr>
          <a:xfrm>
            <a:off x="6053137" y="778155"/>
            <a:ext cx="2828925" cy="3015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0x32;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1;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3;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1;		</a:t>
            </a:r>
          </a:p>
          <a:p>
            <a:pPr>
              <a:lnSpc>
                <a:spcPts val="2300"/>
              </a:lnSpc>
            </a:pP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x.DummyCycles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x.DataMode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3;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x.NbData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n; 	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66FFD5-5F67-4862-AFDF-7082ECC90917}"/>
              </a:ext>
            </a:extLst>
          </p:cNvPr>
          <p:cNvSpPr/>
          <p:nvPr/>
        </p:nvSpPr>
        <p:spPr>
          <a:xfrm>
            <a:off x="95250" y="1352550"/>
            <a:ext cx="295275" cy="371475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A66F634-56A4-489D-8735-54BD2A87E2F4}"/>
              </a:ext>
            </a:extLst>
          </p:cNvPr>
          <p:cNvSpPr/>
          <p:nvPr/>
        </p:nvSpPr>
        <p:spPr>
          <a:xfrm>
            <a:off x="38101" y="3436812"/>
            <a:ext cx="223837" cy="132997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B62779-8D38-4A74-B3AD-E6166794ED18}"/>
              </a:ext>
            </a:extLst>
          </p:cNvPr>
          <p:cNvSpPr txBox="1"/>
          <p:nvPr/>
        </p:nvSpPr>
        <p:spPr>
          <a:xfrm>
            <a:off x="6053137" y="4008474"/>
            <a:ext cx="213178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DLR = n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HAL_QSPI_Transmit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687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2" grpId="0" animBg="1"/>
      <p:bldP spid="39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ea typeface="思源黑体 CN Bold" panose="020B080000000000000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>
              <a:ea typeface="思源黑体 CN Bold" panose="020B08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Bold" panose="020B0800000000000000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Bold" panose="020B08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4" y="455771"/>
            <a:ext cx="6264755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扇区擦除时序 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Sector Erase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（</a:t>
            </a:r>
            <a:r>
              <a:rPr lang="en-US" altLang="zh-CN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20H</a:t>
            </a:r>
            <a:r>
              <a:rPr lang="zh-CN" altLang="en-US" b="1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）</a:t>
            </a:r>
            <a:r>
              <a:rPr lang="en-US" altLang="zh-CN" b="1" baseline="-25000" dirty="0">
                <a:solidFill>
                  <a:srgbClr val="002060"/>
                </a:solidFill>
                <a:latin typeface="思源黑体 CN Bold" pitchFamily="34" charset="-122"/>
                <a:ea typeface="思源黑体 CN Bold" panose="020B0800000000000000"/>
              </a:rPr>
              <a:t> 1-1-1</a:t>
            </a:r>
            <a:endParaRPr lang="en-US" altLang="zh-CN" b="1" dirty="0">
              <a:solidFill>
                <a:srgbClr val="002060"/>
              </a:solidFill>
              <a:latin typeface="思源黑体 CN Bold" pitchFamily="34" charset="-122"/>
              <a:ea typeface="思源黑体 CN Bold" panose="020B080000000000000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3D80878-EEBA-46E0-AF4C-761CDF45B7AA}"/>
              </a:ext>
            </a:extLst>
          </p:cNvPr>
          <p:cNvSpPr/>
          <p:nvPr/>
        </p:nvSpPr>
        <p:spPr>
          <a:xfrm>
            <a:off x="7594185" y="841746"/>
            <a:ext cx="1455420" cy="45343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思源黑体 CN Normal" panose="020B0400000000000000"/>
              </a:rPr>
              <a:t>写前，必擦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289E1B5-EC7A-495B-ADB0-FFD73B189BD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9B9CDC-B5C7-4E10-B37B-F42B46DC6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4" y="846336"/>
            <a:ext cx="7078726" cy="24692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4212E16-5E7C-402C-9773-5084AD1F70D7}"/>
              </a:ext>
            </a:extLst>
          </p:cNvPr>
          <p:cNvSpPr txBox="1"/>
          <p:nvPr/>
        </p:nvSpPr>
        <p:spPr>
          <a:xfrm>
            <a:off x="218581" y="3261878"/>
            <a:ext cx="8725892" cy="64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存储器的特性决定了它只能把原来为“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”的数据位改写成“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”，而原来为“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”的数据位不能直接改写为“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”。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20B6F9-07A0-4BA5-8E7D-EC6080247095}"/>
              </a:ext>
            </a:extLst>
          </p:cNvPr>
          <p:cNvSpPr/>
          <p:nvPr/>
        </p:nvSpPr>
        <p:spPr>
          <a:xfrm>
            <a:off x="986174" y="3848316"/>
            <a:ext cx="2299951" cy="655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0x20;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x.InstructionMode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1;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9F0E03-85E6-42EE-A2A4-C00A6B61D293}"/>
              </a:ext>
            </a:extLst>
          </p:cNvPr>
          <p:cNvSpPr/>
          <p:nvPr/>
        </p:nvSpPr>
        <p:spPr>
          <a:xfrm>
            <a:off x="3613946" y="3848316"/>
            <a:ext cx="2538735" cy="95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addr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3;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x.AddressMode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1;		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A5B65A-A8B8-4E46-9583-484C3482D279}"/>
              </a:ext>
            </a:extLst>
          </p:cNvPr>
          <p:cNvSpPr txBox="1"/>
          <p:nvPr/>
        </p:nvSpPr>
        <p:spPr>
          <a:xfrm>
            <a:off x="5851853" y="3848316"/>
            <a:ext cx="2538735" cy="66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x.DummyCycles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</a:t>
            </a:r>
          </a:p>
          <a:p>
            <a:pPr>
              <a:lnSpc>
                <a:spcPts val="23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x.DataMode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0;	</a:t>
            </a:r>
            <a:r>
              <a:rPr lang="en-US" altLang="zh-CN" sz="18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473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20" grpId="0"/>
      <p:bldP spid="21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78" y="380083"/>
            <a:ext cx="355273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A1AA8F4-75E7-4101-B3D5-C15F6A29BA8B}"/>
              </a:ext>
            </a:extLst>
          </p:cNvPr>
          <p:cNvSpPr/>
          <p:nvPr/>
        </p:nvSpPr>
        <p:spPr>
          <a:xfrm>
            <a:off x="401445" y="909064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9D8F18C-04A3-4E53-9636-4D866E5370AD}"/>
              </a:ext>
            </a:extLst>
          </p:cNvPr>
          <p:cNvSpPr/>
          <p:nvPr/>
        </p:nvSpPr>
        <p:spPr>
          <a:xfrm>
            <a:off x="401445" y="1598472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W25Q128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191D3F8-ED13-4702-9D57-9EEE2995CFD8}"/>
              </a:ext>
            </a:extLst>
          </p:cNvPr>
          <p:cNvSpPr/>
          <p:nvPr/>
        </p:nvSpPr>
        <p:spPr>
          <a:xfrm>
            <a:off x="401445" y="2287880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W25Q128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扇区擦除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FEC1EB9-30A1-4465-B2B9-1160EF92D5C2}"/>
              </a:ext>
            </a:extLst>
          </p:cNvPr>
          <p:cNvSpPr/>
          <p:nvPr/>
        </p:nvSpPr>
        <p:spPr>
          <a:xfrm>
            <a:off x="401445" y="2977287"/>
            <a:ext cx="3602321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W25Q128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E57E9F-3FCB-405E-82AF-0713A1C1DC59}"/>
              </a:ext>
            </a:extLst>
          </p:cNvPr>
          <p:cNvSpPr/>
          <p:nvPr/>
        </p:nvSpPr>
        <p:spPr>
          <a:xfrm>
            <a:off x="4116341" y="1495032"/>
            <a:ext cx="49584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0xEB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，单线传输指令，四线传输地址，四线传输数据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接收数据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A49FF6-2833-4093-A4CB-06F4E88AFE9D}"/>
              </a:ext>
            </a:extLst>
          </p:cNvPr>
          <p:cNvSpPr/>
          <p:nvPr/>
        </p:nvSpPr>
        <p:spPr>
          <a:xfrm>
            <a:off x="4116341" y="910433"/>
            <a:ext cx="26035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详看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基本使用步骤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954B18-596E-4647-8A4C-86570D09A04D}"/>
              </a:ext>
            </a:extLst>
          </p:cNvPr>
          <p:cNvSpPr/>
          <p:nvPr/>
        </p:nvSpPr>
        <p:spPr>
          <a:xfrm>
            <a:off x="4116341" y="2297984"/>
            <a:ext cx="5020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0x20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，单线传输指令，单线传输地址，无数据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22196649-453F-4A54-ACF9-79C651D4507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243F9C-B55D-42C7-967E-FF00FEC681FC}"/>
              </a:ext>
            </a:extLst>
          </p:cNvPr>
          <p:cNvSpPr/>
          <p:nvPr/>
        </p:nvSpPr>
        <p:spPr>
          <a:xfrm>
            <a:off x="4116341" y="2792312"/>
            <a:ext cx="4905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擦除扇区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+ </a:t>
            </a:r>
          </a:p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，单线传输指令，单线传输地址，四线传输数据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E5611A-5239-493A-AEC7-03C514AB4CC3}"/>
              </a:ext>
            </a:extLst>
          </p:cNvPr>
          <p:cNvSpPr txBox="1"/>
          <p:nvPr/>
        </p:nvSpPr>
        <p:spPr>
          <a:xfrm>
            <a:off x="206933" y="3492162"/>
            <a:ext cx="4965850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驱动核心在写数据，写数据需要注意：</a:t>
            </a:r>
            <a:endParaRPr lang="en-US" altLang="zh-CN" sz="16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，是否需要擦除？</a:t>
            </a:r>
            <a:endParaRPr lang="en-US" altLang="zh-CN" sz="16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，写入数据（是否需要换页？是否需要换扇区？）</a:t>
            </a:r>
            <a:endParaRPr lang="en-US" altLang="zh-CN" sz="16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，遵循：读、改、写 的原则</a:t>
            </a:r>
          </a:p>
        </p:txBody>
      </p:sp>
    </p:spTree>
    <p:extLst>
      <p:ext uri="{BB962C8B-B14F-4D97-AF65-F5344CB8AC3E}">
        <p14:creationId xmlns:p14="http://schemas.microsoft.com/office/powerpoint/2010/main" val="175550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20" grpId="0"/>
      <p:bldP spid="21" grpId="0"/>
      <p:bldP spid="22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0899B1-8833-412D-5BA1-9A76AA16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" y="489174"/>
            <a:ext cx="3618042" cy="1408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04A6C4-EC9F-8C83-70AA-A923B38B9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" y="1954966"/>
            <a:ext cx="3620110" cy="14082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83EA88-1D06-573F-3D5F-05C439126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" y="3419673"/>
            <a:ext cx="3613246" cy="1399142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32FD8CFB-3CB6-B45B-EF8D-CCC24D91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247" y="458745"/>
            <a:ext cx="147891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单线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CB5E21-B7C4-7155-52FD-A6F8610E7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484" y="900889"/>
            <a:ext cx="4222016" cy="209680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669194-7BE0-FDC2-75E1-6D4C4916E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088" y="3084291"/>
            <a:ext cx="5014912" cy="1359037"/>
          </a:xfrm>
          <a:prstGeom prst="rect">
            <a:avLst/>
          </a:prstGeom>
        </p:spPr>
      </p:pic>
      <p:sp>
        <p:nvSpPr>
          <p:cNvPr id="17" name="矩形 39">
            <a:extLst>
              <a:ext uri="{FF2B5EF4-FFF2-40B4-BE49-F238E27FC236}">
                <a16:creationId xmlns:a16="http://schemas.microsoft.com/office/drawing/2014/main" id="{BAE880C9-9346-3C23-9A0B-34E7784D7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056" y="2004500"/>
            <a:ext cx="147891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双线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DDC34A27-E388-6336-D6EF-B1ABD639B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406" y="3446568"/>
            <a:ext cx="147891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四线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8129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858" y="726318"/>
            <a:ext cx="4560823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9CA31A-FF67-45F4-9BAA-98614AE8A97B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D021E4-481D-4FC8-A214-7DA1A610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B1E54E8-8B59-41B6-A9B0-9D818A7824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F6947-1625-4EEF-9415-B6690D25E85E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B1914D-B009-400A-932F-C17859F40C8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79DFEA-EFF2-4A9C-BBEB-F7FA9768A9AA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267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D185B15-22B4-48D0-8684-98075B4F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编程实战（掌握）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F2FDD-8885-4E5C-9489-E27DB35366B2}"/>
              </a:ext>
            </a:extLst>
          </p:cNvPr>
          <p:cNvSpPr txBox="1"/>
          <p:nvPr/>
        </p:nvSpPr>
        <p:spPr>
          <a:xfrm>
            <a:off x="802566" y="1402539"/>
            <a:ext cx="5141033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，开发板例程源码解读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4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858" y="726318"/>
            <a:ext cx="4560823" cy="36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相关寄存器介绍（熟悉）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简介（掌握）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 FLASH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基本使用步骤（掌握）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9CA31A-FF67-45F4-9BAA-98614AE8A97B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D021E4-481D-4FC8-A214-7DA1A610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B1E54E8-8B59-41B6-A9B0-9D818A7824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F6947-1625-4EEF-9415-B6690D25E85E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B1914D-B009-400A-932F-C17859F40C8E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79DFEA-EFF2-4A9C-BBEB-F7FA9768A9AA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32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D185B15-22B4-48D0-8684-98075B4F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F2FDD-8885-4E5C-9489-E27DB35366B2}"/>
              </a:ext>
            </a:extLst>
          </p:cNvPr>
          <p:cNvSpPr txBox="1"/>
          <p:nvPr/>
        </p:nvSpPr>
        <p:spPr>
          <a:xfrm>
            <a:off x="2621278" y="2180941"/>
            <a:ext cx="438959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实验（课堂总结）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</p:spTree>
    <p:extLst>
      <p:ext uri="{BB962C8B-B14F-4D97-AF65-F5344CB8AC3E}">
        <p14:creationId xmlns:p14="http://schemas.microsoft.com/office/powerpoint/2010/main" val="131879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969C5-AE61-47D1-8859-6D3AA39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94CA9-9750-4E7B-B0E2-4DBA6C49E315}"/>
              </a:ext>
            </a:extLst>
          </p:cNvPr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D7C4716-A872-4D78-A5BC-F162DEB950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</p:spTree>
    <p:extLst>
      <p:ext uri="{BB962C8B-B14F-4D97-AF65-F5344CB8AC3E}">
        <p14:creationId xmlns:p14="http://schemas.microsoft.com/office/powerpoint/2010/main" val="169086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577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QSPI</a:t>
            </a: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0A5BFB-C480-4E9B-85DC-7883D156E183}"/>
              </a:ext>
            </a:extLst>
          </p:cNvPr>
          <p:cNvSpPr/>
          <p:nvPr/>
        </p:nvSpPr>
        <p:spPr>
          <a:xfrm>
            <a:off x="135055" y="966682"/>
            <a:ext cx="8650805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Queued 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简写，是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Motorola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公司推出的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接口的扩展，比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应用更加广泛。</a:t>
            </a:r>
            <a:endParaRPr lang="zh-CN" altLang="en-US" sz="1600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003455-1855-F53A-2649-DBD2112129E3}"/>
              </a:ext>
            </a:extLst>
          </p:cNvPr>
          <p:cNvSpPr/>
          <p:nvPr/>
        </p:nvSpPr>
        <p:spPr>
          <a:xfrm>
            <a:off x="135055" y="1804082"/>
            <a:ext cx="6089396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可支持使用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线、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线、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线（通信时数据线）。</a:t>
            </a:r>
            <a:endParaRPr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C13DF5-780E-B103-4F4A-DD4D7596AA56}"/>
              </a:ext>
            </a:extLst>
          </p:cNvPr>
          <p:cNvSpPr/>
          <p:nvPr/>
        </p:nvSpPr>
        <p:spPr>
          <a:xfrm>
            <a:off x="135056" y="2308371"/>
            <a:ext cx="2209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三种操作模式：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534082-CA1D-EE5C-3D8D-BC3B39760EA3}"/>
              </a:ext>
            </a:extLst>
          </p:cNvPr>
          <p:cNvSpPr/>
          <p:nvPr/>
        </p:nvSpPr>
        <p:spPr>
          <a:xfrm>
            <a:off x="2088784" y="2314982"/>
            <a:ext cx="153616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间接模式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93A8E4B-60F9-7014-33DE-0D6CFF228030}"/>
              </a:ext>
            </a:extLst>
          </p:cNvPr>
          <p:cNvSpPr/>
          <p:nvPr/>
        </p:nvSpPr>
        <p:spPr>
          <a:xfrm>
            <a:off x="2088784" y="2780935"/>
            <a:ext cx="153616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状态轮询模式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159E27D-9BEE-02B1-C0FC-EEC6513F2285}"/>
              </a:ext>
            </a:extLst>
          </p:cNvPr>
          <p:cNvSpPr/>
          <p:nvPr/>
        </p:nvSpPr>
        <p:spPr>
          <a:xfrm>
            <a:off x="2088784" y="3246888"/>
            <a:ext cx="153616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内存映射模式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264127-4162-142F-4A08-E2E6670DE747}"/>
              </a:ext>
            </a:extLst>
          </p:cNvPr>
          <p:cNvSpPr/>
          <p:nvPr/>
        </p:nvSpPr>
        <p:spPr>
          <a:xfrm>
            <a:off x="3698057" y="2298885"/>
            <a:ext cx="4326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寄存器执行全部操作（标准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CC3FC7-1FA8-15E4-B485-45087CE70FA9}"/>
              </a:ext>
            </a:extLst>
          </p:cNvPr>
          <p:cNvSpPr/>
          <p:nvPr/>
        </p:nvSpPr>
        <p:spPr>
          <a:xfrm>
            <a:off x="3698057" y="2771917"/>
            <a:ext cx="42289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周期读取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状态寄存器（中断产生）</a:t>
            </a:r>
            <a:endParaRPr lang="zh-CN" altLang="en-US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CD352C-AE06-F81E-9638-D2F0D7C9F7D7}"/>
              </a:ext>
            </a:extLst>
          </p:cNvPr>
          <p:cNvSpPr/>
          <p:nvPr/>
        </p:nvSpPr>
        <p:spPr>
          <a:xfrm>
            <a:off x="3698057" y="3235879"/>
            <a:ext cx="4891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映射到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MCU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地址空间，被视为内部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DD52E8-B646-96BB-F597-C53DC20C9308}"/>
              </a:ext>
            </a:extLst>
          </p:cNvPr>
          <p:cNvSpPr/>
          <p:nvPr/>
        </p:nvSpPr>
        <p:spPr>
          <a:xfrm>
            <a:off x="135056" y="3782094"/>
            <a:ext cx="7058225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优化操作：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SDR(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单倍数据速率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DDR 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双倍数据速率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zh-CN" altLang="en-US" sz="16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D62435E-809E-1927-5138-7368DBE69CAC}"/>
              </a:ext>
            </a:extLst>
          </p:cNvPr>
          <p:cNvSpPr/>
          <p:nvPr/>
        </p:nvSpPr>
        <p:spPr>
          <a:xfrm>
            <a:off x="1520092" y="4314694"/>
            <a:ext cx="5435880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简单来说，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是为了驱动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SPI_FLASH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所设置的专用外设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D8B271-CA9F-DAC5-9AF7-468B11980543}"/>
              </a:ext>
            </a:extLst>
          </p:cNvPr>
          <p:cNvSpPr/>
          <p:nvPr/>
        </p:nvSpPr>
        <p:spPr>
          <a:xfrm>
            <a:off x="135055" y="1385382"/>
            <a:ext cx="7225865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允许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和外部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Quad-SPI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存储器之间使用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条数据线进行通信。</a:t>
            </a:r>
            <a:endParaRPr lang="zh-CN" altLang="en-US" sz="16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8A91880-410E-C02A-5326-56F1093B33DD}"/>
              </a:ext>
            </a:extLst>
          </p:cNvPr>
          <p:cNvSpPr/>
          <p:nvPr/>
        </p:nvSpPr>
        <p:spPr>
          <a:xfrm>
            <a:off x="7055102" y="1438228"/>
            <a:ext cx="1815664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数据吞吐量变大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8C16C4F-2D81-467B-8D90-8419CA29415F}"/>
              </a:ext>
            </a:extLst>
          </p:cNvPr>
          <p:cNvSpPr/>
          <p:nvPr/>
        </p:nvSpPr>
        <p:spPr>
          <a:xfrm>
            <a:off x="7524208" y="2297455"/>
            <a:ext cx="1528354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编程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擦除操作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E223835-7DA5-4C07-8C05-1F88C7E50EF0}"/>
              </a:ext>
            </a:extLst>
          </p:cNvPr>
          <p:cNvSpPr/>
          <p:nvPr/>
        </p:nvSpPr>
        <p:spPr>
          <a:xfrm>
            <a:off x="7524208" y="3524375"/>
            <a:ext cx="1528354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读取操作</a:t>
            </a:r>
          </a:p>
        </p:txBody>
      </p:sp>
    </p:spTree>
    <p:extLst>
      <p:ext uri="{BB962C8B-B14F-4D97-AF65-F5344CB8AC3E}">
        <p14:creationId xmlns:p14="http://schemas.microsoft.com/office/powerpoint/2010/main" val="41423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  <p:bldP spid="6" grpId="0" animBg="1"/>
      <p:bldP spid="7" grpId="0" animBg="1"/>
      <p:bldP spid="8" grpId="0" animBg="1"/>
      <p:bldP spid="10" grpId="0"/>
      <p:bldP spid="18" grpId="0"/>
      <p:bldP spid="19" grpId="0"/>
      <p:bldP spid="21" grpId="0"/>
      <p:bldP spid="13" grpId="0" animBg="1"/>
      <p:bldP spid="15" grpId="0"/>
      <p:bldP spid="17" grpId="0" animBg="1"/>
      <p:bldP spid="2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56" y="471868"/>
            <a:ext cx="346329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功能框图（双闪存模式禁止）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085F4A-9A3C-6AEA-F278-7ECA9376A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1340"/>
            <a:ext cx="5805860" cy="21743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815EE9E-E098-DD05-022F-DA00B8014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02" y="906588"/>
            <a:ext cx="5582176" cy="181605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1CD352C-AE06-F81E-9638-D2F0D7C9F7D7}"/>
              </a:ext>
            </a:extLst>
          </p:cNvPr>
          <p:cNvSpPr/>
          <p:nvPr/>
        </p:nvSpPr>
        <p:spPr>
          <a:xfrm>
            <a:off x="867770" y="2203760"/>
            <a:ext cx="4428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 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BA5E1A-1717-8DF4-D1E5-7A393A1D69A3}"/>
              </a:ext>
            </a:extLst>
          </p:cNvPr>
          <p:cNvSpPr/>
          <p:nvPr/>
        </p:nvSpPr>
        <p:spPr>
          <a:xfrm>
            <a:off x="867770" y="2850603"/>
            <a:ext cx="4428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 </a:t>
            </a:r>
            <a:endParaRPr lang="zh-CN" altLang="en-US" sz="1600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2131699-9488-344B-6C78-E0F4D220E578}"/>
              </a:ext>
            </a:extLst>
          </p:cNvPr>
          <p:cNvSpPr/>
          <p:nvPr/>
        </p:nvSpPr>
        <p:spPr>
          <a:xfrm>
            <a:off x="6760026" y="2268416"/>
            <a:ext cx="2090351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数据线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BK1_IO0~IO3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3A7083D-C130-1915-4D14-AC8832040B3F}"/>
              </a:ext>
            </a:extLst>
          </p:cNvPr>
          <p:cNvSpPr/>
          <p:nvPr/>
        </p:nvSpPr>
        <p:spPr>
          <a:xfrm>
            <a:off x="6760027" y="1340570"/>
            <a:ext cx="2090351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时钟线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37C881-7B1C-4945-247A-BF6401C497F7}"/>
              </a:ext>
            </a:extLst>
          </p:cNvPr>
          <p:cNvSpPr/>
          <p:nvPr/>
        </p:nvSpPr>
        <p:spPr>
          <a:xfrm>
            <a:off x="6760026" y="1804493"/>
            <a:ext cx="2090351" cy="2778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片选线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BK1_nCS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8392DD99-D488-5787-6431-705CB585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025" y="2472739"/>
            <a:ext cx="2207625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不同模式下，功能不同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89F4A4-E098-E21F-0DCA-C71B400F9285}"/>
              </a:ext>
            </a:extLst>
          </p:cNvPr>
          <p:cNvSpPr/>
          <p:nvPr/>
        </p:nvSpPr>
        <p:spPr>
          <a:xfrm>
            <a:off x="135056" y="3396343"/>
            <a:ext cx="954971" cy="3385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99421E-86C0-0DEF-A3ED-42F0BDEA42DE}"/>
              </a:ext>
            </a:extLst>
          </p:cNvPr>
          <p:cNvSpPr/>
          <p:nvPr/>
        </p:nvSpPr>
        <p:spPr>
          <a:xfrm>
            <a:off x="142309" y="3748530"/>
            <a:ext cx="954971" cy="4883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E22CFF-F613-2B7A-35BB-AD90F3F3219F}"/>
              </a:ext>
            </a:extLst>
          </p:cNvPr>
          <p:cNvSpPr/>
          <p:nvPr/>
        </p:nvSpPr>
        <p:spPr>
          <a:xfrm>
            <a:off x="662608" y="3173597"/>
            <a:ext cx="11126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时钟输入</a:t>
            </a:r>
            <a:endParaRPr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0FE856-B1A1-7D01-17BE-904BE058BEA6}"/>
              </a:ext>
            </a:extLst>
          </p:cNvPr>
          <p:cNvSpPr/>
          <p:nvPr/>
        </p:nvSpPr>
        <p:spPr>
          <a:xfrm>
            <a:off x="662608" y="4169613"/>
            <a:ext cx="15641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输出信号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182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" grpId="0" animBg="1"/>
      <p:bldP spid="3" grpId="0" animBg="1"/>
      <p:bldP spid="6" grpId="0" animBg="1"/>
      <p:bldP spid="7" grpId="0"/>
      <p:bldP spid="8" grpId="0" animBg="1"/>
      <p:bldP spid="10" grpId="0" animBg="1"/>
      <p:bldP spid="13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7F27BA-B3FA-4C8A-AD5B-54994BF09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33555"/>
            <a:ext cx="6054450" cy="300690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8CDCE86-F804-0D5F-1867-383EBC38688F}"/>
              </a:ext>
            </a:extLst>
          </p:cNvPr>
          <p:cNvSpPr/>
          <p:nvPr/>
        </p:nvSpPr>
        <p:spPr>
          <a:xfrm>
            <a:off x="4031576" y="2945606"/>
            <a:ext cx="1729128" cy="240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E710C1C-5066-DD5F-36C6-1A0EF1AEA1B9}"/>
              </a:ext>
            </a:extLst>
          </p:cNvPr>
          <p:cNvSpPr/>
          <p:nvPr/>
        </p:nvSpPr>
        <p:spPr>
          <a:xfrm>
            <a:off x="175620" y="3416214"/>
            <a:ext cx="675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 </a:t>
            </a:r>
            <a:endParaRPr lang="zh-CN" altLang="en-US" b="1" dirty="0"/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B0778BFF-45EC-9711-FF21-47D7427B2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992" y="4208146"/>
            <a:ext cx="2832036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mini proH750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PLL2R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86207B3-07C1-E6AC-8E98-E0FBC4497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760704" cy="203435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CE91864-A54B-6E2D-B3B8-A744426CE5F0}"/>
              </a:ext>
            </a:extLst>
          </p:cNvPr>
          <p:cNvSpPr/>
          <p:nvPr/>
        </p:nvSpPr>
        <p:spPr>
          <a:xfrm>
            <a:off x="232770" y="554969"/>
            <a:ext cx="675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 </a:t>
            </a:r>
            <a:endParaRPr lang="zh-CN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F10CB2-0F17-71CA-C168-25CC367086F7}"/>
              </a:ext>
            </a:extLst>
          </p:cNvPr>
          <p:cNvSpPr/>
          <p:nvPr/>
        </p:nvSpPr>
        <p:spPr>
          <a:xfrm>
            <a:off x="4033757" y="230725"/>
            <a:ext cx="1729128" cy="240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39">
            <a:extLst>
              <a:ext uri="{FF2B5EF4-FFF2-40B4-BE49-F238E27FC236}">
                <a16:creationId xmlns:a16="http://schemas.microsoft.com/office/drawing/2014/main" id="{892BB043-7568-63AA-E2E2-EA8661689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303" y="518352"/>
            <a:ext cx="1526343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时钟源</a:t>
            </a:r>
            <a:endParaRPr lang="en-US" altLang="zh-CN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B2BE0B-5E5D-4E30-937B-1056659A9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263" y="2226772"/>
            <a:ext cx="2572298" cy="143766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837BB49-1C63-114B-2B50-A7FE503BFDCA}"/>
              </a:ext>
            </a:extLst>
          </p:cNvPr>
          <p:cNvSpPr/>
          <p:nvPr/>
        </p:nvSpPr>
        <p:spPr>
          <a:xfrm>
            <a:off x="6089303" y="2945606"/>
            <a:ext cx="1006035" cy="252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94BA34C5-235F-4981-A177-487F0BFE5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807" y="2461729"/>
            <a:ext cx="1848273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默认是选择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HCLK3</a:t>
            </a:r>
          </a:p>
        </p:txBody>
      </p:sp>
    </p:spTree>
    <p:extLst>
      <p:ext uri="{BB962C8B-B14F-4D97-AF65-F5344CB8AC3E}">
        <p14:creationId xmlns:p14="http://schemas.microsoft.com/office/powerpoint/2010/main" val="105215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" grpId="0" animBg="1"/>
      <p:bldP spid="21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821EF0-32D1-FAF1-0CE4-9599EE49C0B7}"/>
              </a:ext>
            </a:extLst>
          </p:cNvPr>
          <p:cNvSpPr/>
          <p:nvPr/>
        </p:nvSpPr>
        <p:spPr>
          <a:xfrm>
            <a:off x="79048" y="541182"/>
            <a:ext cx="1180158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间接模式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55BEA7-E3C1-A59D-A80D-4FDABE9182EB}"/>
              </a:ext>
            </a:extLst>
          </p:cNvPr>
          <p:cNvSpPr/>
          <p:nvPr/>
        </p:nvSpPr>
        <p:spPr>
          <a:xfrm>
            <a:off x="464821" y="952793"/>
            <a:ext cx="8542020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QUADSPI_CCR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FMODE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决定是间接写入模式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(FMODE=00)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、间接读取模式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(FMODE=01)</a:t>
            </a:r>
            <a:endParaRPr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5B0DD6-32E1-EDE9-B5EA-7264661B19E6}"/>
              </a:ext>
            </a:extLst>
          </p:cNvPr>
          <p:cNvSpPr/>
          <p:nvPr/>
        </p:nvSpPr>
        <p:spPr>
          <a:xfrm>
            <a:off x="1717511" y="2566747"/>
            <a:ext cx="1280160" cy="659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QSPI_DR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52092A2-439B-5B7F-6294-CA6348B42185}"/>
              </a:ext>
            </a:extLst>
          </p:cNvPr>
          <p:cNvCxnSpPr>
            <a:cxnSpLocks/>
          </p:cNvCxnSpPr>
          <p:nvPr/>
        </p:nvCxnSpPr>
        <p:spPr>
          <a:xfrm>
            <a:off x="2357591" y="1705664"/>
            <a:ext cx="0" cy="8610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695A4BE-3D85-974A-BFCF-8EAFCA1C893E}"/>
              </a:ext>
            </a:extLst>
          </p:cNvPr>
          <p:cNvSpPr/>
          <p:nvPr/>
        </p:nvSpPr>
        <p:spPr>
          <a:xfrm>
            <a:off x="1767512" y="4062211"/>
            <a:ext cx="1180158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数据阶段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42CB54-F27C-79DA-4042-6977258688CE}"/>
              </a:ext>
            </a:extLst>
          </p:cNvPr>
          <p:cNvSpPr/>
          <p:nvPr/>
        </p:nvSpPr>
        <p:spPr>
          <a:xfrm>
            <a:off x="2347489" y="1644704"/>
            <a:ext cx="1711960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将数据写入</a:t>
            </a:r>
            <a:endParaRPr lang="zh-CN" altLang="en-US" sz="16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39EA5B7-85D5-0394-ED35-C48152A2DB9C}"/>
              </a:ext>
            </a:extLst>
          </p:cNvPr>
          <p:cNvCxnSpPr>
            <a:cxnSpLocks/>
          </p:cNvCxnSpPr>
          <p:nvPr/>
        </p:nvCxnSpPr>
        <p:spPr>
          <a:xfrm>
            <a:off x="2357591" y="3228417"/>
            <a:ext cx="0" cy="787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60B642F-1EF3-720F-B871-DABD4D21ACA4}"/>
              </a:ext>
            </a:extLst>
          </p:cNvPr>
          <p:cNvSpPr/>
          <p:nvPr/>
        </p:nvSpPr>
        <p:spPr>
          <a:xfrm>
            <a:off x="2762018" y="3347996"/>
            <a:ext cx="1711960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</a:t>
            </a:r>
            <a:endParaRPr lang="zh-CN" altLang="en-US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3C21E0-11AB-D7EB-E8FA-DC21F8DA48E7}"/>
              </a:ext>
            </a:extLst>
          </p:cNvPr>
          <p:cNvSpPr/>
          <p:nvPr/>
        </p:nvSpPr>
        <p:spPr>
          <a:xfrm>
            <a:off x="4864902" y="2184001"/>
            <a:ext cx="971549" cy="14354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93F55E4-AB94-2A0C-B64B-B6DC184F3059}"/>
              </a:ext>
            </a:extLst>
          </p:cNvPr>
          <p:cNvCxnSpPr>
            <a:stCxn id="7" idx="3"/>
            <a:endCxn id="20" idx="1"/>
          </p:cNvCxnSpPr>
          <p:nvPr/>
        </p:nvCxnSpPr>
        <p:spPr>
          <a:xfrm>
            <a:off x="2997671" y="2896312"/>
            <a:ext cx="1867231" cy="5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730C6F2E-BF6D-5473-0F8A-4561DC0F85FF}"/>
              </a:ext>
            </a:extLst>
          </p:cNvPr>
          <p:cNvSpPr/>
          <p:nvPr/>
        </p:nvSpPr>
        <p:spPr>
          <a:xfrm>
            <a:off x="3310091" y="2523534"/>
            <a:ext cx="1103158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endParaRPr lang="zh-CN" altLang="en-US" sz="1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4236E7-34FD-16A8-831F-39F8C263FEE1}"/>
              </a:ext>
            </a:extLst>
          </p:cNvPr>
          <p:cNvSpPr/>
          <p:nvPr/>
        </p:nvSpPr>
        <p:spPr>
          <a:xfrm>
            <a:off x="168418" y="1994729"/>
            <a:ext cx="1711960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间接写入模式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7E21B21-D836-F1D8-84B2-F6B14B58A425}"/>
              </a:ext>
            </a:extLst>
          </p:cNvPr>
          <p:cNvSpPr/>
          <p:nvPr/>
        </p:nvSpPr>
        <p:spPr>
          <a:xfrm>
            <a:off x="166842" y="3300173"/>
            <a:ext cx="1711960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间接读取模式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C499A6E-5B2B-69E7-3E16-932F9C813C7F}"/>
              </a:ext>
            </a:extLst>
          </p:cNvPr>
          <p:cNvSpPr/>
          <p:nvPr/>
        </p:nvSpPr>
        <p:spPr>
          <a:xfrm>
            <a:off x="5925656" y="1673220"/>
            <a:ext cx="1528607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写字节数</a:t>
            </a:r>
            <a:endParaRPr lang="zh-CN" altLang="en-US" sz="1600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1DC5EF4-F124-B254-7970-D23F41F8ADD5}"/>
              </a:ext>
            </a:extLst>
          </p:cNvPr>
          <p:cNvSpPr/>
          <p:nvPr/>
        </p:nvSpPr>
        <p:spPr>
          <a:xfrm>
            <a:off x="7283599" y="1712781"/>
            <a:ext cx="168514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QUADSPI_DLR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FFDC630-208D-13EE-8025-FD67ACC12F24}"/>
              </a:ext>
            </a:extLst>
          </p:cNvPr>
          <p:cNvSpPr/>
          <p:nvPr/>
        </p:nvSpPr>
        <p:spPr>
          <a:xfrm>
            <a:off x="6629000" y="2000796"/>
            <a:ext cx="2768764" cy="707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0xFFFFFFFF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持续传输数据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结尾</a:t>
            </a:r>
            <a:endParaRPr lang="zh-CN" altLang="en-US" sz="1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8DC64F4-7C32-9EF0-BD0F-BD9555E3AFB8}"/>
              </a:ext>
            </a:extLst>
          </p:cNvPr>
          <p:cNvSpPr/>
          <p:nvPr/>
        </p:nvSpPr>
        <p:spPr>
          <a:xfrm>
            <a:off x="6100815" y="1365722"/>
            <a:ext cx="3043185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DMODE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00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不传输数据</a:t>
            </a:r>
            <a:endParaRPr lang="zh-CN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2F249FF-14F5-C8E3-8A2E-EEB628136E39}"/>
              </a:ext>
            </a:extLst>
          </p:cNvPr>
          <p:cNvSpPr/>
          <p:nvPr/>
        </p:nvSpPr>
        <p:spPr>
          <a:xfrm>
            <a:off x="5925656" y="3481411"/>
            <a:ext cx="1203158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传输完成</a:t>
            </a:r>
            <a:endParaRPr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609C41-52AC-C3DF-F7E3-A2B4CF31FDC6}"/>
              </a:ext>
            </a:extLst>
          </p:cNvPr>
          <p:cNvSpPr/>
          <p:nvPr/>
        </p:nvSpPr>
        <p:spPr>
          <a:xfrm>
            <a:off x="6629000" y="3791483"/>
            <a:ext cx="2614060" cy="1028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发送或接收达到设定值，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TCF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，如果使能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TCIE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会产生中断。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A0351EE-849B-2437-20C4-FC305140D30A}"/>
              </a:ext>
            </a:extLst>
          </p:cNvPr>
          <p:cNvSpPr/>
          <p:nvPr/>
        </p:nvSpPr>
        <p:spPr>
          <a:xfrm>
            <a:off x="1767512" y="592844"/>
            <a:ext cx="3097390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接口操作行为类似经典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55C39AB-194B-4F24-B3A0-74A49FD9415C}"/>
              </a:ext>
            </a:extLst>
          </p:cNvPr>
          <p:cNvSpPr/>
          <p:nvPr/>
        </p:nvSpPr>
        <p:spPr>
          <a:xfrm>
            <a:off x="3203469" y="4129205"/>
            <a:ext cx="3097390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间接模式用于读写、擦除操作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8BDC08-4DA4-4B9E-A319-D1EA20CCED1C}"/>
              </a:ext>
            </a:extLst>
          </p:cNvPr>
          <p:cNvSpPr/>
          <p:nvPr/>
        </p:nvSpPr>
        <p:spPr>
          <a:xfrm>
            <a:off x="1931483" y="2049891"/>
            <a:ext cx="832012" cy="276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AE4A8FA-061D-49AD-9773-AD0D67401384}"/>
              </a:ext>
            </a:extLst>
          </p:cNvPr>
          <p:cNvSpPr/>
          <p:nvPr/>
        </p:nvSpPr>
        <p:spPr>
          <a:xfrm>
            <a:off x="2877734" y="2033758"/>
            <a:ext cx="1898064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QUADSPI_SR[13:8]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D9540CF-CFF1-431B-815A-7B57C47ABD8F}"/>
              </a:ext>
            </a:extLst>
          </p:cNvPr>
          <p:cNvSpPr/>
          <p:nvPr/>
        </p:nvSpPr>
        <p:spPr>
          <a:xfrm>
            <a:off x="1931483" y="3411673"/>
            <a:ext cx="832012" cy="276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9C44249-0218-42F0-AA78-5D7F2291FC40}"/>
              </a:ext>
            </a:extLst>
          </p:cNvPr>
          <p:cNvSpPr/>
          <p:nvPr/>
        </p:nvSpPr>
        <p:spPr>
          <a:xfrm>
            <a:off x="5925555" y="2752502"/>
            <a:ext cx="3043185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启动传输</a:t>
            </a:r>
            <a:endParaRPr lang="zh-CN" altLang="en-US" sz="16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7F12267-38D4-457D-A7F0-7ABB63562902}"/>
              </a:ext>
            </a:extLst>
          </p:cNvPr>
          <p:cNvSpPr/>
          <p:nvPr/>
        </p:nvSpPr>
        <p:spPr>
          <a:xfrm>
            <a:off x="6689959" y="3062574"/>
            <a:ext cx="3043185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命令信息最后一点补充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10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5" grpId="0"/>
      <p:bldP spid="17" grpId="0"/>
      <p:bldP spid="19" grpId="0"/>
      <p:bldP spid="20" grpId="0" animBg="1"/>
      <p:bldP spid="23" grpId="0"/>
      <p:bldP spid="24" grpId="0"/>
      <p:bldP spid="25" grpId="0"/>
      <p:bldP spid="26" grpId="0"/>
      <p:bldP spid="28" grpId="0" animBg="1"/>
      <p:bldP spid="29" grpId="0"/>
      <p:bldP spid="30" grpId="0"/>
      <p:bldP spid="31" grpId="0"/>
      <p:bldP spid="32" grpId="0"/>
      <p:bldP spid="6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3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703E411-F9E9-4891-BB15-60C42C26E4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821EF0-32D1-FAF1-0CE4-9599EE49C0B7}"/>
              </a:ext>
            </a:extLst>
          </p:cNvPr>
          <p:cNvSpPr/>
          <p:nvPr/>
        </p:nvSpPr>
        <p:spPr>
          <a:xfrm>
            <a:off x="79048" y="626089"/>
            <a:ext cx="1799754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内存映射模式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55BEA7-E3C1-A59D-A80D-4FDABE9182EB}"/>
              </a:ext>
            </a:extLst>
          </p:cNvPr>
          <p:cNvSpPr/>
          <p:nvPr/>
        </p:nvSpPr>
        <p:spPr>
          <a:xfrm>
            <a:off x="207645" y="2661156"/>
            <a:ext cx="8728710" cy="386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在内存映射模式下，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Quad-SPI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接口能够管理从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0x9000 0000 ~ 0x9FFF FFFF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的最多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256MB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9AE3CA-97A7-5F31-FAEC-F61A55787AAD}"/>
              </a:ext>
            </a:extLst>
          </p:cNvPr>
          <p:cNvSpPr/>
          <p:nvPr/>
        </p:nvSpPr>
        <p:spPr>
          <a:xfrm>
            <a:off x="653504" y="1092669"/>
            <a:ext cx="14104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适用场景：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2343856-052D-AC80-DE1B-C16636A0F2A2}"/>
              </a:ext>
            </a:extLst>
          </p:cNvPr>
          <p:cNvSpPr/>
          <p:nvPr/>
        </p:nvSpPr>
        <p:spPr>
          <a:xfrm>
            <a:off x="1664970" y="1330928"/>
            <a:ext cx="6767104" cy="102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 用于读取操作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 使用外部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Quad-SPI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内存作为内部存储器，其他主机可以自主读取数据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 用于从外部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Quad-SPI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内存执行代码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B862D89-6793-20BC-AC38-95E3D6F2E881}"/>
              </a:ext>
            </a:extLst>
          </p:cNvPr>
          <p:cNvSpPr/>
          <p:nvPr/>
        </p:nvSpPr>
        <p:spPr>
          <a:xfrm>
            <a:off x="5379716" y="2051189"/>
            <a:ext cx="1685141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XIP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30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7" grpId="0"/>
      <p:bldP spid="3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31576</TotalTime>
  <Words>3721</Words>
  <Application>Microsoft Office PowerPoint</Application>
  <PresentationFormat>全屏显示(16:9)</PresentationFormat>
  <Paragraphs>640</Paragraphs>
  <Slides>44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-apple-system</vt:lpstr>
      <vt:lpstr>等线</vt:lpstr>
      <vt:lpstr>等线 Light</vt:lpstr>
      <vt:lpstr>思源黑体 CN Bold</vt:lpstr>
      <vt:lpstr>思源黑体 CN Normal</vt:lpstr>
      <vt:lpstr>思源黑体 CN Regular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fae login</cp:lastModifiedBy>
  <cp:revision>548</cp:revision>
  <dcterms:created xsi:type="dcterms:W3CDTF">2021-03-21T09:45:45Z</dcterms:created>
  <dcterms:modified xsi:type="dcterms:W3CDTF">2022-11-14T07:59:56Z</dcterms:modified>
</cp:coreProperties>
</file>